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30"/>
  </p:notesMasterIdLst>
  <p:sldIdLst>
    <p:sldId id="755" r:id="rId2"/>
    <p:sldId id="758" r:id="rId3"/>
    <p:sldId id="753" r:id="rId4"/>
    <p:sldId id="723" r:id="rId5"/>
    <p:sldId id="705" r:id="rId6"/>
    <p:sldId id="760" r:id="rId7"/>
    <p:sldId id="778" r:id="rId8"/>
    <p:sldId id="761" r:id="rId9"/>
    <p:sldId id="781" r:id="rId10"/>
    <p:sldId id="762" r:id="rId11"/>
    <p:sldId id="783" r:id="rId12"/>
    <p:sldId id="763" r:id="rId13"/>
    <p:sldId id="764" r:id="rId14"/>
    <p:sldId id="785" r:id="rId15"/>
    <p:sldId id="765" r:id="rId16"/>
    <p:sldId id="787" r:id="rId17"/>
    <p:sldId id="766" r:id="rId18"/>
    <p:sldId id="793" r:id="rId19"/>
    <p:sldId id="768" r:id="rId20"/>
    <p:sldId id="767" r:id="rId21"/>
    <p:sldId id="770" r:id="rId22"/>
    <p:sldId id="771" r:id="rId23"/>
    <p:sldId id="772" r:id="rId24"/>
    <p:sldId id="773" r:id="rId25"/>
    <p:sldId id="774" r:id="rId26"/>
    <p:sldId id="775" r:id="rId27"/>
    <p:sldId id="776" r:id="rId28"/>
    <p:sldId id="794" r:id="rId29"/>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78E1B4"/>
    <a:srgbClr val="FFFF66"/>
    <a:srgbClr val="FF965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7911" autoAdjust="0"/>
    <p:restoredTop sz="73430" autoAdjust="0"/>
  </p:normalViewPr>
  <p:slideViewPr>
    <p:cSldViewPr>
      <p:cViewPr varScale="1">
        <p:scale>
          <a:sx n="131" d="100"/>
          <a:sy n="131" d="100"/>
        </p:scale>
        <p:origin x="1448" y="17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4/7/20</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a:t>
            </a:fld>
            <a:endParaRPr lang="en-US" dirty="0"/>
          </a:p>
        </p:txBody>
      </p:sp>
    </p:spTree>
    <p:extLst>
      <p:ext uri="{BB962C8B-B14F-4D97-AF65-F5344CB8AC3E}">
        <p14:creationId xmlns:p14="http://schemas.microsoft.com/office/powerpoint/2010/main" val="35540435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28</a:t>
            </a:fld>
            <a:endParaRPr lang="en-US" dirty="0"/>
          </a:p>
        </p:txBody>
      </p:sp>
    </p:spTree>
    <p:extLst>
      <p:ext uri="{BB962C8B-B14F-4D97-AF65-F5344CB8AC3E}">
        <p14:creationId xmlns:p14="http://schemas.microsoft.com/office/powerpoint/2010/main" val="39922075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2</a:t>
            </a:fld>
            <a:endParaRPr lang="en-US" dirty="0"/>
          </a:p>
        </p:txBody>
      </p:sp>
    </p:spTree>
    <p:extLst>
      <p:ext uri="{BB962C8B-B14F-4D97-AF65-F5344CB8AC3E}">
        <p14:creationId xmlns:p14="http://schemas.microsoft.com/office/powerpoint/2010/main" val="9662260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2220258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9</a:t>
            </a:fld>
            <a:endParaRPr lang="en-US" dirty="0"/>
          </a:p>
        </p:txBody>
      </p:sp>
    </p:spTree>
    <p:extLst>
      <p:ext uri="{BB962C8B-B14F-4D97-AF65-F5344CB8AC3E}">
        <p14:creationId xmlns:p14="http://schemas.microsoft.com/office/powerpoint/2010/main" val="2082891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11</a:t>
            </a:fld>
            <a:endParaRPr lang="en-US" dirty="0"/>
          </a:p>
        </p:txBody>
      </p:sp>
    </p:spTree>
    <p:extLst>
      <p:ext uri="{BB962C8B-B14F-4D97-AF65-F5344CB8AC3E}">
        <p14:creationId xmlns:p14="http://schemas.microsoft.com/office/powerpoint/2010/main" val="227745341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14</a:t>
            </a:fld>
            <a:endParaRPr lang="en-US" dirty="0"/>
          </a:p>
        </p:txBody>
      </p:sp>
    </p:spTree>
    <p:extLst>
      <p:ext uri="{BB962C8B-B14F-4D97-AF65-F5344CB8AC3E}">
        <p14:creationId xmlns:p14="http://schemas.microsoft.com/office/powerpoint/2010/main" val="27078899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16</a:t>
            </a:fld>
            <a:endParaRPr lang="en-US" dirty="0"/>
          </a:p>
        </p:txBody>
      </p:sp>
    </p:spTree>
    <p:extLst>
      <p:ext uri="{BB962C8B-B14F-4D97-AF65-F5344CB8AC3E}">
        <p14:creationId xmlns:p14="http://schemas.microsoft.com/office/powerpoint/2010/main" val="44077831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18</a:t>
            </a:fld>
            <a:endParaRPr lang="en-US" dirty="0"/>
          </a:p>
        </p:txBody>
      </p:sp>
    </p:spTree>
    <p:extLst>
      <p:ext uri="{BB962C8B-B14F-4D97-AF65-F5344CB8AC3E}">
        <p14:creationId xmlns:p14="http://schemas.microsoft.com/office/powerpoint/2010/main" val="2528796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19</a:t>
            </a:fld>
            <a:endParaRPr lang="en-US" dirty="0"/>
          </a:p>
        </p:txBody>
      </p:sp>
    </p:spTree>
    <p:extLst>
      <p:ext uri="{BB962C8B-B14F-4D97-AF65-F5344CB8AC3E}">
        <p14:creationId xmlns:p14="http://schemas.microsoft.com/office/powerpoint/2010/main" val="28311682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a:t>Click to edit Master title style</a:t>
            </a:r>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55575" y="1383"/>
            <a:ext cx="8208913" cy="523220"/>
          </a:xfrm>
          <a:prstGeom prst="rect">
            <a:avLst/>
          </a:prstGeom>
          <a:noFill/>
          <a:ln w="12700">
            <a:noFill/>
          </a:ln>
        </p:spPr>
        <p:txBody>
          <a:bodyPr wrap="square" rtlCol="0">
            <a:spAutoFit/>
          </a:bodyPr>
          <a:lstStyle/>
          <a:p>
            <a:r>
              <a:rPr lang="en-US" sz="2800" b="1" dirty="0">
                <a:solidFill>
                  <a:srgbClr val="FFFF00"/>
                </a:solidFill>
                <a:latin typeface="Times New Roman" charset="0"/>
                <a:ea typeface="Times New Roman" charset="0"/>
                <a:cs typeface="Times New Roman" charset="0"/>
              </a:rPr>
              <a:t>Easter – a time for Fellowship / Meeting together</a:t>
            </a:r>
            <a:endParaRPr lang="en-AU" sz="2000" b="1" dirty="0">
              <a:solidFill>
                <a:srgbClr val="FFFF00"/>
              </a:solidFill>
              <a:latin typeface="Times New Roman" charset="0"/>
              <a:ea typeface="Times New Roman" charset="0"/>
              <a:cs typeface="Times New Roman" charset="0"/>
            </a:endParaRPr>
          </a:p>
        </p:txBody>
      </p:sp>
      <p:sp>
        <p:nvSpPr>
          <p:cNvPr id="11" name="TextBox 10"/>
          <p:cNvSpPr txBox="1"/>
          <p:nvPr/>
        </p:nvSpPr>
        <p:spPr>
          <a:xfrm>
            <a:off x="2791730" y="1354901"/>
            <a:ext cx="6028741" cy="1092607"/>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The Physical pain and torment</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The humiliation</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The emotional pain of desertion and loneliness</a:t>
            </a:r>
          </a:p>
        </p:txBody>
      </p:sp>
      <p:sp>
        <p:nvSpPr>
          <p:cNvPr id="3" name="TextBox 2">
            <a:extLst>
              <a:ext uri="{FF2B5EF4-FFF2-40B4-BE49-F238E27FC236}">
                <a16:creationId xmlns:a16="http://schemas.microsoft.com/office/drawing/2014/main" id="{FC09E99D-F7C2-0F4E-860D-1B37C2659236}"/>
              </a:ext>
            </a:extLst>
          </p:cNvPr>
          <p:cNvSpPr txBox="1"/>
          <p:nvPr/>
        </p:nvSpPr>
        <p:spPr>
          <a:xfrm>
            <a:off x="27913" y="1326479"/>
            <a:ext cx="2959911" cy="369332"/>
          </a:xfrm>
          <a:prstGeom prst="rect">
            <a:avLst/>
          </a:prstGeom>
          <a:noFill/>
        </p:spPr>
        <p:txBody>
          <a:bodyPr wrap="square" rtlCol="0">
            <a:spAutoFit/>
          </a:bodyPr>
          <a:lstStyle/>
          <a:p>
            <a:r>
              <a:rPr lang="en-US" dirty="0">
                <a:solidFill>
                  <a:srgbClr val="FFFF00"/>
                </a:solidFill>
              </a:rPr>
              <a:t>The cost of the crucifixion  </a:t>
            </a:r>
          </a:p>
        </p:txBody>
      </p:sp>
      <p:sp>
        <p:nvSpPr>
          <p:cNvPr id="9" name="TextBox 8">
            <a:extLst>
              <a:ext uri="{FF2B5EF4-FFF2-40B4-BE49-F238E27FC236}">
                <a16:creationId xmlns:a16="http://schemas.microsoft.com/office/drawing/2014/main" id="{125B5B54-D9FE-E945-A634-2CB6F308FAFB}"/>
              </a:ext>
            </a:extLst>
          </p:cNvPr>
          <p:cNvSpPr txBox="1"/>
          <p:nvPr/>
        </p:nvSpPr>
        <p:spPr>
          <a:xfrm>
            <a:off x="539552" y="456592"/>
            <a:ext cx="8590491" cy="369332"/>
          </a:xfrm>
          <a:prstGeom prst="rect">
            <a:avLst/>
          </a:prstGeom>
          <a:noFill/>
        </p:spPr>
        <p:txBody>
          <a:bodyPr wrap="square" rtlCol="0">
            <a:spAutoFit/>
          </a:bodyPr>
          <a:lstStyle/>
          <a:p>
            <a:r>
              <a:rPr lang="en-US" dirty="0">
                <a:solidFill>
                  <a:schemeClr val="bg1"/>
                </a:solidFill>
              </a:rPr>
              <a:t>Worshipping together;   sadness together;   joy of resurrection together</a:t>
            </a:r>
          </a:p>
        </p:txBody>
      </p:sp>
      <p:sp>
        <p:nvSpPr>
          <p:cNvPr id="12" name="TextBox 11">
            <a:extLst>
              <a:ext uri="{FF2B5EF4-FFF2-40B4-BE49-F238E27FC236}">
                <a16:creationId xmlns:a16="http://schemas.microsoft.com/office/drawing/2014/main" id="{3AFA65AE-CBDD-3A43-A406-2F12952A1145}"/>
              </a:ext>
            </a:extLst>
          </p:cNvPr>
          <p:cNvSpPr txBox="1"/>
          <p:nvPr/>
        </p:nvSpPr>
        <p:spPr>
          <a:xfrm>
            <a:off x="104168" y="856936"/>
            <a:ext cx="8935663" cy="369332"/>
          </a:xfrm>
          <a:prstGeom prst="rect">
            <a:avLst/>
          </a:prstGeom>
          <a:noFill/>
        </p:spPr>
        <p:txBody>
          <a:bodyPr wrap="square" rtlCol="0">
            <a:spAutoFit/>
          </a:bodyPr>
          <a:lstStyle/>
          <a:p>
            <a:r>
              <a:rPr lang="en-US" dirty="0">
                <a:solidFill>
                  <a:schemeClr val="bg1"/>
                </a:solidFill>
              </a:rPr>
              <a:t>Maybe in 2020, we connect with how Jesus felt alone / deserted in His time of need.</a:t>
            </a:r>
          </a:p>
        </p:txBody>
      </p:sp>
    </p:spTree>
    <p:extLst>
      <p:ext uri="{BB962C8B-B14F-4D97-AF65-F5344CB8AC3E}">
        <p14:creationId xmlns:p14="http://schemas.microsoft.com/office/powerpoint/2010/main" val="18982193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uiExpand="1"/>
      <p:bldP spid="3" grpId="0"/>
      <p:bldP spid="9" grpId="0"/>
      <p:bldP spid="1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25076"/>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20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But the chief priests and the elders persuaded the crowd to ask for Barabbas and to have Jesus executed.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21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“Which of the two do you want me to release to you?” asked the governor.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pPr indent="228600">
              <a:lnSpc>
                <a:spcPct val="115000"/>
              </a:lnSpc>
              <a:spcAft>
                <a:spcPts val="0"/>
              </a:spcAft>
            </a:pP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“Barabbas,” they answered.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22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“What shall I do, then, with Jesus who is called Christ?” Pilate asked.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pPr indent="228600">
              <a:lnSpc>
                <a:spcPct val="115000"/>
              </a:lnSpc>
              <a:spcAft>
                <a:spcPts val="0"/>
              </a:spcAft>
            </a:pP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They all answered, “Crucify him!”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84325756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18694" y="24036"/>
            <a:ext cx="3131840" cy="7200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20000"/>
              </a:spcBef>
              <a:spcAft>
                <a:spcPct val="0"/>
              </a:spcAft>
              <a:buClrTx/>
              <a:buSzTx/>
              <a:buFontTx/>
              <a:buNone/>
              <a:tabLst/>
              <a:defRPr/>
            </a:pPr>
            <a:r>
              <a:rPr lang="en-US" sz="2500" kern="0" dirty="0">
                <a:solidFill>
                  <a:srgbClr val="FFFF00"/>
                </a:solidFill>
                <a:latin typeface="+mn-lt"/>
                <a:ea typeface="+mn-ea"/>
                <a:cs typeface="+mn-cs"/>
              </a:rPr>
              <a:t>Matthew 27:32-44</a:t>
            </a:r>
            <a:endParaRPr lang="en-AU" sz="2500" kern="0" dirty="0">
              <a:solidFill>
                <a:srgbClr val="FFFF00"/>
              </a:solidFill>
              <a:latin typeface="+mn-lt"/>
              <a:ea typeface="+mn-ea"/>
              <a:cs typeface="+mn-cs"/>
            </a:endParaRPr>
          </a:p>
        </p:txBody>
      </p:sp>
      <p:sp>
        <p:nvSpPr>
          <p:cNvPr id="4" name="Text Box 4">
            <a:extLst>
              <a:ext uri="{FF2B5EF4-FFF2-40B4-BE49-F238E27FC236}">
                <a16:creationId xmlns:a16="http://schemas.microsoft.com/office/drawing/2014/main" id="{A8BCFF5E-F031-9C4F-B5AB-A9CD583EA458}"/>
              </a:ext>
            </a:extLst>
          </p:cNvPr>
          <p:cNvSpPr txBox="1">
            <a:spLocks noChangeArrowheads="1"/>
          </p:cNvSpPr>
          <p:nvPr/>
        </p:nvSpPr>
        <p:spPr bwMode="auto">
          <a:xfrm>
            <a:off x="0" y="384076"/>
            <a:ext cx="9125744" cy="4512261"/>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rPr>
              <a:t>32 </a:t>
            </a:r>
            <a:r>
              <a:rPr lang="en-US" sz="2800" dirty="0">
                <a:solidFill>
                  <a:schemeClr val="bg1"/>
                </a:solidFill>
                <a:latin typeface="Times New Roman" panose="02020603050405020304" pitchFamily="18" charset="0"/>
                <a:ea typeface="Times New Roman" panose="02020603050405020304" pitchFamily="18" charset="0"/>
              </a:rPr>
              <a:t>As they were going out, they met a man from Cyrene, named Simon, and they forced him to carry the cross. </a:t>
            </a:r>
            <a:r>
              <a:rPr lang="en-US" sz="2800" baseline="30000" dirty="0">
                <a:solidFill>
                  <a:schemeClr val="bg1"/>
                </a:solidFill>
                <a:latin typeface="Times New Roman" panose="02020603050405020304" pitchFamily="18" charset="0"/>
                <a:ea typeface="Times New Roman" panose="02020603050405020304" pitchFamily="18" charset="0"/>
              </a:rPr>
              <a:t>33 </a:t>
            </a:r>
            <a:r>
              <a:rPr lang="en-US" sz="2800" dirty="0">
                <a:solidFill>
                  <a:schemeClr val="bg1"/>
                </a:solidFill>
                <a:latin typeface="Times New Roman" panose="02020603050405020304" pitchFamily="18" charset="0"/>
                <a:ea typeface="Times New Roman" panose="02020603050405020304" pitchFamily="18" charset="0"/>
              </a:rPr>
              <a:t>They came to a place called Golgotha (which means The Place of the Skull). </a:t>
            </a:r>
            <a:r>
              <a:rPr lang="en-US" sz="2800" baseline="30000" dirty="0">
                <a:solidFill>
                  <a:schemeClr val="bg1"/>
                </a:solidFill>
                <a:latin typeface="Times New Roman" panose="02020603050405020304" pitchFamily="18" charset="0"/>
                <a:ea typeface="Times New Roman" panose="02020603050405020304" pitchFamily="18" charset="0"/>
              </a:rPr>
              <a:t>34 </a:t>
            </a:r>
            <a:r>
              <a:rPr lang="en-US" sz="2800" dirty="0">
                <a:solidFill>
                  <a:schemeClr val="bg1"/>
                </a:solidFill>
                <a:latin typeface="Times New Roman" panose="02020603050405020304" pitchFamily="18" charset="0"/>
                <a:ea typeface="Times New Roman" panose="02020603050405020304" pitchFamily="18" charset="0"/>
              </a:rPr>
              <a:t>There they offered Jesus wine to drink, mixed with gall; but after tasting it, he refused to drink it. </a:t>
            </a:r>
            <a:r>
              <a:rPr lang="en-US" sz="2800" baseline="30000" dirty="0">
                <a:solidFill>
                  <a:schemeClr val="bg1"/>
                </a:solidFill>
                <a:latin typeface="Times New Roman" panose="02020603050405020304" pitchFamily="18" charset="0"/>
                <a:ea typeface="Times New Roman" panose="02020603050405020304" pitchFamily="18" charset="0"/>
              </a:rPr>
              <a:t>35 </a:t>
            </a:r>
            <a:r>
              <a:rPr lang="en-US" sz="2800" dirty="0">
                <a:solidFill>
                  <a:schemeClr val="bg1"/>
                </a:solidFill>
                <a:latin typeface="Times New Roman" panose="02020603050405020304" pitchFamily="18" charset="0"/>
                <a:ea typeface="Times New Roman" panose="02020603050405020304" pitchFamily="18" charset="0"/>
              </a:rPr>
              <a:t>When they had crucified him, they divided up his clothes by casting lots. </a:t>
            </a:r>
            <a:r>
              <a:rPr lang="en-US" sz="2800" baseline="30000" dirty="0">
                <a:solidFill>
                  <a:schemeClr val="bg1"/>
                </a:solidFill>
                <a:latin typeface="Times New Roman" panose="02020603050405020304" pitchFamily="18" charset="0"/>
                <a:ea typeface="Times New Roman" panose="02020603050405020304" pitchFamily="18" charset="0"/>
              </a:rPr>
              <a:t>36 </a:t>
            </a:r>
            <a:r>
              <a:rPr lang="en-US" sz="2800" dirty="0">
                <a:solidFill>
                  <a:schemeClr val="bg1"/>
                </a:solidFill>
                <a:latin typeface="Times New Roman" panose="02020603050405020304" pitchFamily="18" charset="0"/>
                <a:ea typeface="Times New Roman" panose="02020603050405020304" pitchFamily="18" charset="0"/>
              </a:rPr>
              <a:t>And sitting down, they kept watch over him there. </a:t>
            </a:r>
            <a:r>
              <a:rPr lang="en-US" sz="2800" baseline="30000" dirty="0">
                <a:solidFill>
                  <a:schemeClr val="bg1"/>
                </a:solidFill>
                <a:latin typeface="Times New Roman" panose="02020603050405020304" pitchFamily="18" charset="0"/>
                <a:ea typeface="Times New Roman" panose="02020603050405020304" pitchFamily="18" charset="0"/>
              </a:rPr>
              <a:t>37 </a:t>
            </a:r>
            <a:r>
              <a:rPr lang="en-US" sz="2800" dirty="0">
                <a:solidFill>
                  <a:schemeClr val="bg1"/>
                </a:solidFill>
                <a:latin typeface="Times New Roman" panose="02020603050405020304" pitchFamily="18" charset="0"/>
                <a:ea typeface="Times New Roman" panose="02020603050405020304" pitchFamily="18" charset="0"/>
              </a:rPr>
              <a:t>Above his head they placed the written charge against him: </a:t>
            </a:r>
            <a:r>
              <a:rPr lang="en-US" sz="2800" cap="small" dirty="0">
                <a:solidFill>
                  <a:schemeClr val="bg1"/>
                </a:solidFill>
                <a:latin typeface="Times New Roman" panose="02020603050405020304" pitchFamily="18" charset="0"/>
                <a:ea typeface="Times New Roman" panose="02020603050405020304" pitchFamily="18" charset="0"/>
              </a:rPr>
              <a:t>this is </a:t>
            </a:r>
            <a:r>
              <a:rPr lang="en-US" sz="2800" cap="small" dirty="0" err="1">
                <a:solidFill>
                  <a:schemeClr val="bg1"/>
                </a:solidFill>
                <a:latin typeface="Times New Roman" panose="02020603050405020304" pitchFamily="18" charset="0"/>
                <a:ea typeface="Times New Roman" panose="02020603050405020304" pitchFamily="18" charset="0"/>
              </a:rPr>
              <a:t>jesus</a:t>
            </a:r>
            <a:r>
              <a:rPr lang="en-US" sz="2800" cap="small" dirty="0">
                <a:solidFill>
                  <a:schemeClr val="bg1"/>
                </a:solidFill>
                <a:latin typeface="Times New Roman" panose="02020603050405020304" pitchFamily="18" charset="0"/>
                <a:ea typeface="Times New Roman" panose="02020603050405020304" pitchFamily="18" charset="0"/>
              </a:rPr>
              <a:t>, the king of the </a:t>
            </a:r>
            <a:r>
              <a:rPr lang="en-US" sz="2800" cap="small" dirty="0" err="1">
                <a:solidFill>
                  <a:schemeClr val="bg1"/>
                </a:solidFill>
                <a:latin typeface="Times New Roman" panose="02020603050405020304" pitchFamily="18" charset="0"/>
                <a:ea typeface="Times New Roman" panose="02020603050405020304" pitchFamily="18" charset="0"/>
              </a:rPr>
              <a:t>jews</a:t>
            </a:r>
            <a:r>
              <a:rPr lang="en-US" sz="2800" dirty="0">
                <a:solidFill>
                  <a:schemeClr val="bg1"/>
                </a:solidFill>
                <a:latin typeface="Times New Roman" panose="02020603050405020304" pitchFamily="18" charset="0"/>
                <a:ea typeface="Times New Roman" panose="02020603050405020304" pitchFamily="18" charset="0"/>
              </a:rPr>
              <a:t>. </a:t>
            </a:r>
            <a:endParaRPr lang="en-GB" sz="26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374519421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046988"/>
          </a:xfrm>
          <a:prstGeom prst="rect">
            <a:avLst/>
          </a:prstGeom>
          <a:noFill/>
          <a:ln w="9525">
            <a:noFill/>
            <a:miter lim="800000"/>
            <a:headEnd/>
            <a:tailEnd/>
          </a:ln>
        </p:spPr>
        <p:txBody>
          <a:bodyPr wrap="square">
            <a:prstTxWarp prst="textNoShape">
              <a:avLst/>
            </a:prstTxWarp>
            <a:spAutoFit/>
          </a:bodyPr>
          <a:lstStyle/>
          <a:p>
            <a:pPr>
              <a:spcBef>
                <a:spcPts val="1200"/>
              </a:spcBef>
              <a:spcAft>
                <a:spcPts val="1000"/>
              </a:spcAft>
            </a:pPr>
            <a:r>
              <a:rPr lang="en-US" sz="3200" baseline="30000" dirty="0">
                <a:solidFill>
                  <a:schemeClr val="bg1"/>
                </a:solidFill>
                <a:latin typeface="Times New Roman" panose="02020603050405020304" pitchFamily="18" charset="0"/>
                <a:ea typeface="Times New Roman" panose="02020603050405020304" pitchFamily="18" charset="0"/>
              </a:rPr>
              <a:t>38 </a:t>
            </a:r>
            <a:r>
              <a:rPr lang="en-US" sz="3200" dirty="0">
                <a:solidFill>
                  <a:schemeClr val="bg1"/>
                </a:solidFill>
                <a:latin typeface="Times New Roman" panose="02020603050405020304" pitchFamily="18" charset="0"/>
                <a:ea typeface="Times New Roman" panose="02020603050405020304" pitchFamily="18" charset="0"/>
              </a:rPr>
              <a:t>Two robbers were crucified with him, one on his right and one on his left. </a:t>
            </a:r>
            <a:r>
              <a:rPr lang="en-US" sz="3200" baseline="30000" dirty="0">
                <a:solidFill>
                  <a:schemeClr val="bg1"/>
                </a:solidFill>
                <a:latin typeface="Times New Roman" panose="02020603050405020304" pitchFamily="18" charset="0"/>
                <a:ea typeface="Times New Roman" panose="02020603050405020304" pitchFamily="18" charset="0"/>
              </a:rPr>
              <a:t>39 </a:t>
            </a:r>
            <a:r>
              <a:rPr lang="en-US" sz="3200" dirty="0">
                <a:solidFill>
                  <a:schemeClr val="bg1"/>
                </a:solidFill>
                <a:latin typeface="Times New Roman" panose="02020603050405020304" pitchFamily="18" charset="0"/>
                <a:ea typeface="Times New Roman" panose="02020603050405020304" pitchFamily="18" charset="0"/>
              </a:rPr>
              <a:t>Those who passed by hurled insults at him, shaking their heads </a:t>
            </a:r>
            <a:r>
              <a:rPr lang="en-US" sz="3200" baseline="30000" dirty="0">
                <a:solidFill>
                  <a:schemeClr val="bg1"/>
                </a:solidFill>
                <a:latin typeface="Times New Roman" panose="02020603050405020304" pitchFamily="18" charset="0"/>
                <a:ea typeface="Times New Roman" panose="02020603050405020304" pitchFamily="18" charset="0"/>
              </a:rPr>
              <a:t>40 </a:t>
            </a:r>
            <a:r>
              <a:rPr lang="en-US" sz="3200" dirty="0">
                <a:solidFill>
                  <a:schemeClr val="bg1"/>
                </a:solidFill>
                <a:latin typeface="Times New Roman" panose="02020603050405020304" pitchFamily="18" charset="0"/>
                <a:ea typeface="Times New Roman" panose="02020603050405020304" pitchFamily="18" charset="0"/>
              </a:rPr>
              <a:t>and saying, “You who are going to destroy the temple and build it in three days, save yourself! Come down from the cross, if you are the Son of God!”</a:t>
            </a:r>
            <a:r>
              <a:rPr lang="en-AU" sz="32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7558723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016741"/>
          </a:xfrm>
          <a:prstGeom prst="rect">
            <a:avLst/>
          </a:prstGeom>
          <a:noFill/>
          <a:ln w="9525">
            <a:noFill/>
            <a:miter lim="800000"/>
            <a:headEnd/>
            <a:tailEnd/>
          </a:ln>
        </p:spPr>
        <p:txBody>
          <a:bodyPr wrap="square">
            <a:prstTxWarp prst="textNoShape">
              <a:avLst/>
            </a:prstTxWarp>
            <a:spAutoFit/>
          </a:bodyPr>
          <a:lstStyle/>
          <a:p>
            <a:pPr indent="1524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rPr>
              <a:t>41 </a:t>
            </a:r>
            <a:r>
              <a:rPr lang="en-US" sz="2800" dirty="0">
                <a:solidFill>
                  <a:schemeClr val="bg1"/>
                </a:solidFill>
                <a:latin typeface="Times New Roman" panose="02020603050405020304" pitchFamily="18" charset="0"/>
                <a:ea typeface="Times New Roman" panose="02020603050405020304" pitchFamily="18" charset="0"/>
              </a:rPr>
              <a:t>In the same way the chief priests, the teachers of the law and the elders mocked him. </a:t>
            </a:r>
            <a:r>
              <a:rPr lang="en-US" sz="2800" baseline="30000" dirty="0">
                <a:solidFill>
                  <a:schemeClr val="bg1"/>
                </a:solidFill>
                <a:latin typeface="Times New Roman" panose="02020603050405020304" pitchFamily="18" charset="0"/>
                <a:ea typeface="Times New Roman" panose="02020603050405020304" pitchFamily="18" charset="0"/>
              </a:rPr>
              <a:t>42 </a:t>
            </a:r>
            <a:r>
              <a:rPr lang="en-US" sz="2800" dirty="0">
                <a:solidFill>
                  <a:schemeClr val="bg1"/>
                </a:solidFill>
                <a:latin typeface="Times New Roman" panose="02020603050405020304" pitchFamily="18" charset="0"/>
                <a:ea typeface="Times New Roman" panose="02020603050405020304" pitchFamily="18" charset="0"/>
              </a:rPr>
              <a:t>“He saved others,” they said, “but he can’t save himself! He’s the King of Israel! Let him come down now from the cross, and we will believe in him. </a:t>
            </a:r>
            <a:r>
              <a:rPr lang="en-US" sz="2800" baseline="30000" dirty="0">
                <a:solidFill>
                  <a:schemeClr val="bg1"/>
                </a:solidFill>
                <a:latin typeface="Times New Roman" panose="02020603050405020304" pitchFamily="18" charset="0"/>
                <a:ea typeface="Times New Roman" panose="02020603050405020304" pitchFamily="18" charset="0"/>
              </a:rPr>
              <a:t>43 </a:t>
            </a:r>
            <a:r>
              <a:rPr lang="en-US" sz="2800" dirty="0">
                <a:solidFill>
                  <a:schemeClr val="bg1"/>
                </a:solidFill>
                <a:latin typeface="Times New Roman" panose="02020603050405020304" pitchFamily="18" charset="0"/>
                <a:ea typeface="Times New Roman" panose="02020603050405020304" pitchFamily="18" charset="0"/>
              </a:rPr>
              <a:t>He trusts in God. Let God rescue him now if he wants him, for he said, ‘I am the Son of God.’ ” </a:t>
            </a:r>
            <a:r>
              <a:rPr lang="en-US" sz="2800" baseline="30000" dirty="0">
                <a:solidFill>
                  <a:schemeClr val="bg1"/>
                </a:solidFill>
                <a:latin typeface="Times New Roman" panose="02020603050405020304" pitchFamily="18" charset="0"/>
                <a:ea typeface="Times New Roman" panose="02020603050405020304" pitchFamily="18" charset="0"/>
              </a:rPr>
              <a:t>44 </a:t>
            </a:r>
            <a:r>
              <a:rPr lang="en-US" sz="2800" dirty="0">
                <a:solidFill>
                  <a:schemeClr val="bg1"/>
                </a:solidFill>
                <a:latin typeface="Times New Roman" panose="02020603050405020304" pitchFamily="18" charset="0"/>
                <a:ea typeface="Times New Roman" panose="02020603050405020304" pitchFamily="18" charset="0"/>
              </a:rPr>
              <a:t>In the same way the robbers who were crucified with him also heaped insults on him.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5302861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18694" y="24036"/>
            <a:ext cx="3131840" cy="7200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20000"/>
              </a:spcBef>
              <a:spcAft>
                <a:spcPct val="0"/>
              </a:spcAft>
              <a:buClrTx/>
              <a:buSzTx/>
              <a:buFontTx/>
              <a:buNone/>
              <a:tabLst/>
              <a:defRPr/>
            </a:pPr>
            <a:r>
              <a:rPr lang="en-US" sz="2500" kern="0" dirty="0">
                <a:solidFill>
                  <a:srgbClr val="FFFF00"/>
                </a:solidFill>
                <a:latin typeface="+mn-lt"/>
                <a:ea typeface="+mn-ea"/>
                <a:cs typeface="+mn-cs"/>
              </a:rPr>
              <a:t>Matthew 27:45-54</a:t>
            </a:r>
            <a:endParaRPr lang="en-AU" sz="2500" kern="0" dirty="0">
              <a:solidFill>
                <a:srgbClr val="FFFF00"/>
              </a:solidFill>
              <a:latin typeface="+mn-lt"/>
              <a:ea typeface="+mn-ea"/>
              <a:cs typeface="+mn-cs"/>
            </a:endParaRPr>
          </a:p>
        </p:txBody>
      </p:sp>
      <p:sp>
        <p:nvSpPr>
          <p:cNvPr id="4" name="Text Box 4">
            <a:extLst>
              <a:ext uri="{FF2B5EF4-FFF2-40B4-BE49-F238E27FC236}">
                <a16:creationId xmlns:a16="http://schemas.microsoft.com/office/drawing/2014/main" id="{A8BCFF5E-F031-9C4F-B5AB-A9CD583EA458}"/>
              </a:ext>
            </a:extLst>
          </p:cNvPr>
          <p:cNvSpPr txBox="1">
            <a:spLocks noChangeArrowheads="1"/>
          </p:cNvSpPr>
          <p:nvPr/>
        </p:nvSpPr>
        <p:spPr bwMode="auto">
          <a:xfrm>
            <a:off x="0" y="384076"/>
            <a:ext cx="9125744" cy="5007781"/>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45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From the sixth hour until the ninth hour darkness came over all the land. </a:t>
            </a: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46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About the ninth hour Jesus cried out in a loud voice, </a:t>
            </a:r>
            <a:r>
              <a:rPr lang="en-US" sz="28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“Eloi, Eloi, lama </a:t>
            </a:r>
            <a:r>
              <a:rPr lang="en-US" sz="2800" i="1" dirty="0" err="1">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sabachthani</a:t>
            </a:r>
            <a:r>
              <a:rPr lang="en-US" sz="2800" i="1"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—which means, “My God, my God, why have you forsaken me?”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47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When some of those standing there heard this, they said, “He’s calling Elijah.”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48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Immediately one of them ran and got a sponge. He filled it with wine vinegar, put it on a stick, and offered it to Jesus to drink. </a:t>
            </a: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49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 rest said, “Now leave him alone. Let’s see if Elijah comes to save him.”</a:t>
            </a:r>
            <a:endParaRPr lang="en-GB" sz="26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33000910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49157"/>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50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And when Jesus had cried out again in a loud voice, he gave up his spirit.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51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that moment the curtain of the temple was torn in two from top to bottom. The earth shook and the rocks split. </a:t>
            </a: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52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 tombs broke open and the bodies of many holy people who had died were raised to life. </a:t>
            </a: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53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They came out of the tombs, and after Jesus’ resurrection they went into the holy city and appeared to many people.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r>
              <a:rPr lang="en-US" sz="2800" baseline="30000" dirty="0">
                <a:solidFill>
                  <a:schemeClr val="bg1"/>
                </a:solidFill>
                <a:latin typeface="Times New Roman" panose="02020603050405020304" pitchFamily="18" charset="0"/>
                <a:ea typeface="Times New Roman" panose="02020603050405020304" pitchFamily="18" charset="0"/>
              </a:rPr>
              <a:t>54 </a:t>
            </a:r>
            <a:r>
              <a:rPr lang="en-US" sz="2800" dirty="0">
                <a:solidFill>
                  <a:schemeClr val="bg1"/>
                </a:solidFill>
                <a:latin typeface="Times New Roman" panose="02020603050405020304" pitchFamily="18" charset="0"/>
                <a:ea typeface="Times New Roman" panose="02020603050405020304" pitchFamily="18" charset="0"/>
              </a:rPr>
              <a:t>When the centurion and those with him who were guarding Jesus saw the earthquake and all that had happened, they were terrified, and exclaimed, “Surely he was the Son of God!”</a:t>
            </a:r>
            <a:r>
              <a:rPr lang="en-AU" sz="2800" dirty="0">
                <a:solidFill>
                  <a:schemeClr val="bg1"/>
                </a:solidFill>
              </a:rPr>
              <a:t> </a:t>
            </a:r>
            <a:endParaRPr lang="en-AU" sz="2800" dirty="0">
              <a:solidFill>
                <a:schemeClr val="bg1"/>
              </a:solidFill>
              <a:latin typeface="Times New Roman" panose="02020603050405020304" pitchFamily="18" charset="0"/>
              <a:ea typeface="Arial" panose="020B0604020202020204" pitchFamily="34" charset="0"/>
            </a:endParaRPr>
          </a:p>
        </p:txBody>
      </p:sp>
    </p:spTree>
    <p:extLst>
      <p:ext uri="{BB962C8B-B14F-4D97-AF65-F5344CB8AC3E}">
        <p14:creationId xmlns:p14="http://schemas.microsoft.com/office/powerpoint/2010/main" val="27900767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18694" y="24036"/>
            <a:ext cx="3131840" cy="7200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20000"/>
              </a:spcBef>
              <a:spcAft>
                <a:spcPct val="0"/>
              </a:spcAft>
              <a:buClrTx/>
              <a:buSzTx/>
              <a:buFontTx/>
              <a:buNone/>
              <a:tabLst/>
              <a:defRPr/>
            </a:pPr>
            <a:r>
              <a:rPr lang="en-US" sz="2500" kern="0" dirty="0">
                <a:solidFill>
                  <a:srgbClr val="FFFF00"/>
                </a:solidFill>
                <a:latin typeface="+mn-lt"/>
                <a:ea typeface="+mn-ea"/>
                <a:cs typeface="+mn-cs"/>
              </a:rPr>
              <a:t>Matthew 27:55-61</a:t>
            </a:r>
            <a:endParaRPr lang="en-AU" sz="2500" kern="0" dirty="0">
              <a:solidFill>
                <a:srgbClr val="FFFF00"/>
              </a:solidFill>
              <a:latin typeface="+mn-lt"/>
              <a:ea typeface="+mn-ea"/>
              <a:cs typeface="+mn-cs"/>
            </a:endParaRPr>
          </a:p>
        </p:txBody>
      </p:sp>
      <p:sp>
        <p:nvSpPr>
          <p:cNvPr id="4" name="Text Box 4">
            <a:extLst>
              <a:ext uri="{FF2B5EF4-FFF2-40B4-BE49-F238E27FC236}">
                <a16:creationId xmlns:a16="http://schemas.microsoft.com/office/drawing/2014/main" id="{A8BCFF5E-F031-9C4F-B5AB-A9CD583EA458}"/>
              </a:ext>
            </a:extLst>
          </p:cNvPr>
          <p:cNvSpPr txBox="1">
            <a:spLocks noChangeArrowheads="1"/>
          </p:cNvSpPr>
          <p:nvPr/>
        </p:nvSpPr>
        <p:spPr bwMode="auto">
          <a:xfrm>
            <a:off x="0" y="384076"/>
            <a:ext cx="9125744" cy="2034211"/>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rPr>
              <a:t>55 </a:t>
            </a:r>
            <a:r>
              <a:rPr lang="en-US" sz="2800" dirty="0">
                <a:solidFill>
                  <a:schemeClr val="bg1"/>
                </a:solidFill>
                <a:latin typeface="Times New Roman" panose="02020603050405020304" pitchFamily="18" charset="0"/>
                <a:ea typeface="Times New Roman" panose="02020603050405020304" pitchFamily="18" charset="0"/>
              </a:rPr>
              <a:t>Many women were there, watching from a distance. They had followed Jesus from Galilee to care for his needs. </a:t>
            </a:r>
            <a:r>
              <a:rPr lang="en-US" sz="2800" baseline="30000" dirty="0">
                <a:solidFill>
                  <a:schemeClr val="bg1"/>
                </a:solidFill>
                <a:latin typeface="Times New Roman" panose="02020603050405020304" pitchFamily="18" charset="0"/>
                <a:ea typeface="Times New Roman" panose="02020603050405020304" pitchFamily="18" charset="0"/>
              </a:rPr>
              <a:t>56 </a:t>
            </a:r>
            <a:r>
              <a:rPr lang="en-US" sz="2800" dirty="0">
                <a:solidFill>
                  <a:schemeClr val="bg1"/>
                </a:solidFill>
                <a:latin typeface="Times New Roman" panose="02020603050405020304" pitchFamily="18" charset="0"/>
                <a:ea typeface="Times New Roman" panose="02020603050405020304" pitchFamily="18" charset="0"/>
              </a:rPr>
              <a:t>Among them were Mary Magdalene, Mary the mother of James and </a:t>
            </a:r>
            <a:r>
              <a:rPr lang="en-US" sz="2800" dirty="0" err="1">
                <a:solidFill>
                  <a:schemeClr val="bg1"/>
                </a:solidFill>
                <a:latin typeface="Times New Roman" panose="02020603050405020304" pitchFamily="18" charset="0"/>
                <a:ea typeface="Times New Roman" panose="02020603050405020304" pitchFamily="18" charset="0"/>
              </a:rPr>
              <a:t>Joses</a:t>
            </a:r>
            <a:r>
              <a:rPr lang="en-US" sz="2800" dirty="0">
                <a:solidFill>
                  <a:schemeClr val="bg1"/>
                </a:solidFill>
                <a:latin typeface="Times New Roman" panose="02020603050405020304" pitchFamily="18" charset="0"/>
                <a:ea typeface="Times New Roman" panose="02020603050405020304" pitchFamily="18" charset="0"/>
              </a:rPr>
              <a:t>, and the mother of Zebedee’s sons.</a:t>
            </a:r>
            <a:r>
              <a:rPr lang="en-AU" sz="2800" dirty="0">
                <a:solidFill>
                  <a:schemeClr val="bg1"/>
                </a:solidFill>
              </a:rPr>
              <a:t> </a:t>
            </a:r>
            <a:endParaRPr lang="en-GB" sz="26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2532698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970318"/>
          </a:xfrm>
          <a:prstGeom prst="rect">
            <a:avLst/>
          </a:prstGeom>
          <a:noFill/>
          <a:ln w="9525">
            <a:noFill/>
            <a:miter lim="800000"/>
            <a:headEnd/>
            <a:tailEnd/>
          </a:ln>
        </p:spPr>
        <p:txBody>
          <a:bodyPr wrap="square">
            <a:prstTxWarp prst="textNoShape">
              <a:avLst/>
            </a:prstTxWarp>
            <a:spAutoFit/>
          </a:bodyPr>
          <a:lstStyle/>
          <a:p>
            <a:pPr>
              <a:spcBef>
                <a:spcPts val="1200"/>
              </a:spcBef>
              <a:spcAft>
                <a:spcPts val="1000"/>
              </a:spcAft>
            </a:pPr>
            <a:r>
              <a:rPr lang="en-US" sz="2800" baseline="30000" dirty="0">
                <a:solidFill>
                  <a:schemeClr val="bg1"/>
                </a:solidFill>
                <a:latin typeface="Times New Roman" panose="02020603050405020304" pitchFamily="18" charset="0"/>
                <a:ea typeface="Times New Roman" panose="02020603050405020304" pitchFamily="18" charset="0"/>
              </a:rPr>
              <a:t>57 </a:t>
            </a:r>
            <a:r>
              <a:rPr lang="en-US" sz="2800" dirty="0">
                <a:solidFill>
                  <a:schemeClr val="bg1"/>
                </a:solidFill>
                <a:latin typeface="Times New Roman" panose="02020603050405020304" pitchFamily="18" charset="0"/>
                <a:ea typeface="Times New Roman" panose="02020603050405020304" pitchFamily="18" charset="0"/>
              </a:rPr>
              <a:t>As evening approached, there came a rich man from Arimathea, named Joseph, who had himself become a disciple of Jesus. </a:t>
            </a:r>
            <a:r>
              <a:rPr lang="en-US" sz="2800" baseline="30000" dirty="0">
                <a:solidFill>
                  <a:schemeClr val="bg1"/>
                </a:solidFill>
                <a:latin typeface="Times New Roman" panose="02020603050405020304" pitchFamily="18" charset="0"/>
                <a:ea typeface="Times New Roman" panose="02020603050405020304" pitchFamily="18" charset="0"/>
              </a:rPr>
              <a:t>58 </a:t>
            </a:r>
            <a:r>
              <a:rPr lang="en-US" sz="2800" dirty="0">
                <a:solidFill>
                  <a:schemeClr val="bg1"/>
                </a:solidFill>
                <a:latin typeface="Times New Roman" panose="02020603050405020304" pitchFamily="18" charset="0"/>
                <a:ea typeface="Times New Roman" panose="02020603050405020304" pitchFamily="18" charset="0"/>
              </a:rPr>
              <a:t>Going to Pilate, he asked for Jesus’ body, and Pilate ordered that it be given to him. </a:t>
            </a:r>
            <a:r>
              <a:rPr lang="en-US" sz="2800" baseline="30000" dirty="0">
                <a:solidFill>
                  <a:schemeClr val="bg1"/>
                </a:solidFill>
                <a:latin typeface="Times New Roman" panose="02020603050405020304" pitchFamily="18" charset="0"/>
                <a:ea typeface="Times New Roman" panose="02020603050405020304" pitchFamily="18" charset="0"/>
              </a:rPr>
              <a:t>59 </a:t>
            </a:r>
            <a:r>
              <a:rPr lang="en-US" sz="2800" dirty="0">
                <a:solidFill>
                  <a:schemeClr val="bg1"/>
                </a:solidFill>
                <a:latin typeface="Times New Roman" panose="02020603050405020304" pitchFamily="18" charset="0"/>
                <a:ea typeface="Times New Roman" panose="02020603050405020304" pitchFamily="18" charset="0"/>
              </a:rPr>
              <a:t>Joseph took the body, wrapped it in a clean linen cloth, </a:t>
            </a:r>
            <a:r>
              <a:rPr lang="en-US" sz="2800" baseline="30000" dirty="0">
                <a:solidFill>
                  <a:schemeClr val="bg1"/>
                </a:solidFill>
                <a:latin typeface="Times New Roman" panose="02020603050405020304" pitchFamily="18" charset="0"/>
                <a:ea typeface="Times New Roman" panose="02020603050405020304" pitchFamily="18" charset="0"/>
              </a:rPr>
              <a:t>60 </a:t>
            </a:r>
            <a:r>
              <a:rPr lang="en-US" sz="2800" dirty="0">
                <a:solidFill>
                  <a:schemeClr val="bg1"/>
                </a:solidFill>
                <a:latin typeface="Times New Roman" panose="02020603050405020304" pitchFamily="18" charset="0"/>
                <a:ea typeface="Times New Roman" panose="02020603050405020304" pitchFamily="18" charset="0"/>
              </a:rPr>
              <a:t>and placed it in his own new tomb that he had cut out of the rock. He rolled a big stone in front of the entrance to the tomb and went away. </a:t>
            </a:r>
            <a:r>
              <a:rPr lang="en-US" sz="2800" baseline="30000" dirty="0">
                <a:solidFill>
                  <a:schemeClr val="bg1"/>
                </a:solidFill>
                <a:latin typeface="Times New Roman" panose="02020603050405020304" pitchFamily="18" charset="0"/>
                <a:ea typeface="Times New Roman" panose="02020603050405020304" pitchFamily="18" charset="0"/>
              </a:rPr>
              <a:t>61 </a:t>
            </a:r>
            <a:r>
              <a:rPr lang="en-US" sz="2800" dirty="0">
                <a:solidFill>
                  <a:schemeClr val="bg1"/>
                </a:solidFill>
                <a:latin typeface="Times New Roman" panose="02020603050405020304" pitchFamily="18" charset="0"/>
                <a:ea typeface="Times New Roman" panose="02020603050405020304" pitchFamily="18" charset="0"/>
              </a:rPr>
              <a:t>Mary Magdalene and the other Mary were sitting there opposite the tomb.</a:t>
            </a:r>
            <a:r>
              <a:rPr lang="en-AU" sz="2800" dirty="0">
                <a:solidFill>
                  <a:schemeClr val="bg1"/>
                </a:solidFill>
              </a:rPr>
              <a:t> </a:t>
            </a:r>
            <a:endParaRPr lang="en-GB" sz="27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35743906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55575" y="1383"/>
            <a:ext cx="8208913" cy="523220"/>
          </a:xfrm>
          <a:prstGeom prst="rect">
            <a:avLst/>
          </a:prstGeom>
          <a:noFill/>
          <a:ln w="12700">
            <a:noFill/>
          </a:ln>
        </p:spPr>
        <p:txBody>
          <a:bodyPr wrap="square" rtlCol="0">
            <a:spAutoFit/>
          </a:bodyPr>
          <a:lstStyle/>
          <a:p>
            <a:r>
              <a:rPr lang="en-US" sz="2800" b="1" dirty="0">
                <a:solidFill>
                  <a:srgbClr val="FFFF00"/>
                </a:solidFill>
                <a:latin typeface="Times New Roman" charset="0"/>
                <a:ea typeface="Times New Roman" charset="0"/>
                <a:cs typeface="Times New Roman" charset="0"/>
              </a:rPr>
              <a:t>Easter – a time for Fellowship / Meeting together</a:t>
            </a:r>
            <a:endParaRPr lang="en-AU" sz="2000" b="1" dirty="0">
              <a:solidFill>
                <a:srgbClr val="FFFF00"/>
              </a:solidFill>
              <a:latin typeface="Times New Roman" charset="0"/>
              <a:ea typeface="Times New Roman" charset="0"/>
              <a:cs typeface="Times New Roman" charset="0"/>
            </a:endParaRPr>
          </a:p>
        </p:txBody>
      </p:sp>
      <p:sp>
        <p:nvSpPr>
          <p:cNvPr id="11" name="TextBox 10"/>
          <p:cNvSpPr txBox="1"/>
          <p:nvPr/>
        </p:nvSpPr>
        <p:spPr>
          <a:xfrm>
            <a:off x="2822021" y="991674"/>
            <a:ext cx="6028741" cy="1092607"/>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The Physical pain and torment</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The humiliation</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The emotional pain of desertion and loneliness</a:t>
            </a:r>
          </a:p>
        </p:txBody>
      </p:sp>
      <p:sp>
        <p:nvSpPr>
          <p:cNvPr id="3" name="TextBox 2">
            <a:extLst>
              <a:ext uri="{FF2B5EF4-FFF2-40B4-BE49-F238E27FC236}">
                <a16:creationId xmlns:a16="http://schemas.microsoft.com/office/drawing/2014/main" id="{FC09E99D-F7C2-0F4E-860D-1B37C2659236}"/>
              </a:ext>
            </a:extLst>
          </p:cNvPr>
          <p:cNvSpPr txBox="1"/>
          <p:nvPr/>
        </p:nvSpPr>
        <p:spPr>
          <a:xfrm>
            <a:off x="58204" y="963252"/>
            <a:ext cx="2959911" cy="369332"/>
          </a:xfrm>
          <a:prstGeom prst="rect">
            <a:avLst/>
          </a:prstGeom>
          <a:noFill/>
        </p:spPr>
        <p:txBody>
          <a:bodyPr wrap="square" rtlCol="0">
            <a:spAutoFit/>
          </a:bodyPr>
          <a:lstStyle/>
          <a:p>
            <a:r>
              <a:rPr lang="en-US" dirty="0">
                <a:solidFill>
                  <a:srgbClr val="FFFF00"/>
                </a:solidFill>
              </a:rPr>
              <a:t>The cost of the crucifixion  </a:t>
            </a:r>
          </a:p>
        </p:txBody>
      </p:sp>
      <p:sp>
        <p:nvSpPr>
          <p:cNvPr id="9" name="TextBox 8">
            <a:extLst>
              <a:ext uri="{FF2B5EF4-FFF2-40B4-BE49-F238E27FC236}">
                <a16:creationId xmlns:a16="http://schemas.microsoft.com/office/drawing/2014/main" id="{125B5B54-D9FE-E945-A634-2CB6F308FAFB}"/>
              </a:ext>
            </a:extLst>
          </p:cNvPr>
          <p:cNvSpPr txBox="1"/>
          <p:nvPr/>
        </p:nvSpPr>
        <p:spPr>
          <a:xfrm>
            <a:off x="683568" y="398433"/>
            <a:ext cx="8590491" cy="369332"/>
          </a:xfrm>
          <a:prstGeom prst="rect">
            <a:avLst/>
          </a:prstGeom>
          <a:noFill/>
        </p:spPr>
        <p:txBody>
          <a:bodyPr wrap="square" rtlCol="0">
            <a:spAutoFit/>
          </a:bodyPr>
          <a:lstStyle/>
          <a:p>
            <a:r>
              <a:rPr lang="en-US" dirty="0">
                <a:solidFill>
                  <a:schemeClr val="bg1"/>
                </a:solidFill>
              </a:rPr>
              <a:t>Worshipping together;   sadness together;   joy of resurrection together</a:t>
            </a:r>
          </a:p>
        </p:txBody>
      </p:sp>
      <p:sp>
        <p:nvSpPr>
          <p:cNvPr id="12" name="TextBox 11">
            <a:extLst>
              <a:ext uri="{FF2B5EF4-FFF2-40B4-BE49-F238E27FC236}">
                <a16:creationId xmlns:a16="http://schemas.microsoft.com/office/drawing/2014/main" id="{3AFA65AE-CBDD-3A43-A406-2F12952A1145}"/>
              </a:ext>
            </a:extLst>
          </p:cNvPr>
          <p:cNvSpPr txBox="1"/>
          <p:nvPr/>
        </p:nvSpPr>
        <p:spPr>
          <a:xfrm>
            <a:off x="141234" y="686180"/>
            <a:ext cx="8935663" cy="369332"/>
          </a:xfrm>
          <a:prstGeom prst="rect">
            <a:avLst/>
          </a:prstGeom>
          <a:noFill/>
        </p:spPr>
        <p:txBody>
          <a:bodyPr wrap="square" rtlCol="0">
            <a:spAutoFit/>
          </a:bodyPr>
          <a:lstStyle/>
          <a:p>
            <a:r>
              <a:rPr lang="en-US" dirty="0">
                <a:solidFill>
                  <a:schemeClr val="bg1"/>
                </a:solidFill>
              </a:rPr>
              <a:t>Maybe in 2020, we connect with how Jesus felt alone / deserted in His time of need.</a:t>
            </a:r>
          </a:p>
        </p:txBody>
      </p:sp>
      <p:sp>
        <p:nvSpPr>
          <p:cNvPr id="7" name="TextBox 6">
            <a:extLst>
              <a:ext uri="{FF2B5EF4-FFF2-40B4-BE49-F238E27FC236}">
                <a16:creationId xmlns:a16="http://schemas.microsoft.com/office/drawing/2014/main" id="{F8AEF2C2-8106-8B40-AE9D-1504E1D6E61D}"/>
              </a:ext>
            </a:extLst>
          </p:cNvPr>
          <p:cNvSpPr txBox="1"/>
          <p:nvPr/>
        </p:nvSpPr>
        <p:spPr>
          <a:xfrm>
            <a:off x="1538159" y="2048784"/>
            <a:ext cx="6028741" cy="646331"/>
          </a:xfrm>
          <a:prstGeom prst="rect">
            <a:avLst/>
          </a:prstGeom>
          <a:noFill/>
          <a:ln w="15875">
            <a:solidFill>
              <a:srgbClr val="FFFF00"/>
            </a:solidFill>
          </a:ln>
        </p:spPr>
        <p:txBody>
          <a:bodyPr wrap="square" rtlCol="0">
            <a:spAutoFit/>
          </a:bodyPr>
          <a:lstStyle/>
          <a:p>
            <a:pPr algn="ctr"/>
            <a:r>
              <a:rPr lang="en-US" dirty="0">
                <a:solidFill>
                  <a:srgbClr val="FFFF00"/>
                </a:solidFill>
              </a:rPr>
              <a:t>It </a:t>
            </a:r>
            <a:r>
              <a:rPr lang="en-US" u="sng" dirty="0">
                <a:solidFill>
                  <a:srgbClr val="FFFF00"/>
                </a:solidFill>
              </a:rPr>
              <a:t>seemed</a:t>
            </a:r>
            <a:r>
              <a:rPr lang="en-US" dirty="0">
                <a:solidFill>
                  <a:srgbClr val="FFFF00"/>
                </a:solidFill>
              </a:rPr>
              <a:t> like Jesus was completely alone on the cross.</a:t>
            </a:r>
          </a:p>
          <a:p>
            <a:pPr algn="ctr"/>
            <a:r>
              <a:rPr lang="en-US" dirty="0">
                <a:solidFill>
                  <a:srgbClr val="FFFF00"/>
                </a:solidFill>
              </a:rPr>
              <a:t>But Not everything is as it seems.</a:t>
            </a:r>
          </a:p>
        </p:txBody>
      </p:sp>
      <p:sp>
        <p:nvSpPr>
          <p:cNvPr id="10" name="TextBox 9">
            <a:extLst>
              <a:ext uri="{FF2B5EF4-FFF2-40B4-BE49-F238E27FC236}">
                <a16:creationId xmlns:a16="http://schemas.microsoft.com/office/drawing/2014/main" id="{C49AB64A-69B4-4D46-A1B5-D71174B8F18D}"/>
              </a:ext>
            </a:extLst>
          </p:cNvPr>
          <p:cNvSpPr txBox="1"/>
          <p:nvPr/>
        </p:nvSpPr>
        <p:spPr>
          <a:xfrm>
            <a:off x="70447" y="2708807"/>
            <a:ext cx="9073553" cy="400110"/>
          </a:xfrm>
          <a:prstGeom prst="rect">
            <a:avLst/>
          </a:prstGeom>
          <a:noFill/>
        </p:spPr>
        <p:txBody>
          <a:bodyPr wrap="square" rtlCol="0">
            <a:spAutoFit/>
          </a:bodyPr>
          <a:lstStyle/>
          <a:p>
            <a:r>
              <a:rPr lang="en-US" sz="2000" dirty="0">
                <a:solidFill>
                  <a:schemeClr val="bg1"/>
                </a:solidFill>
                <a:latin typeface="Comic Sans MS" panose="030F0902030302020204" pitchFamily="66" charset="0"/>
              </a:rPr>
              <a:t>“My God, My God, Why have you forsaken me?”</a:t>
            </a:r>
            <a:r>
              <a:rPr lang="en-US" sz="2000" dirty="0">
                <a:solidFill>
                  <a:schemeClr val="bg1"/>
                </a:solidFill>
              </a:rPr>
              <a:t>   </a:t>
            </a:r>
            <a:r>
              <a:rPr lang="en-US" sz="2000" dirty="0">
                <a:solidFill>
                  <a:srgbClr val="FFFF00"/>
                </a:solidFill>
              </a:rPr>
              <a:t>–   Points us to Psalm 22</a:t>
            </a:r>
          </a:p>
        </p:txBody>
      </p:sp>
      <p:sp>
        <p:nvSpPr>
          <p:cNvPr id="13" name="TextBox 12">
            <a:extLst>
              <a:ext uri="{FF2B5EF4-FFF2-40B4-BE49-F238E27FC236}">
                <a16:creationId xmlns:a16="http://schemas.microsoft.com/office/drawing/2014/main" id="{E0D44F61-7E2E-6D49-9C0F-5AF0CC706D90}"/>
              </a:ext>
            </a:extLst>
          </p:cNvPr>
          <p:cNvSpPr txBox="1"/>
          <p:nvPr/>
        </p:nvSpPr>
        <p:spPr>
          <a:xfrm>
            <a:off x="209303" y="2996554"/>
            <a:ext cx="8323138" cy="1785104"/>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A Psalm that begins in despair, but ends in triumph</a:t>
            </a:r>
          </a:p>
          <a:p>
            <a:pPr marL="800100" lvl="1"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Begins with the way it appears – abandoned by God</a:t>
            </a:r>
          </a:p>
          <a:p>
            <a:pPr marL="800100" lvl="1"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But things are not as they appear</a:t>
            </a:r>
          </a:p>
          <a:p>
            <a:pPr marL="800100" lvl="1"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Continues to have faith in God</a:t>
            </a:r>
          </a:p>
          <a:p>
            <a:pPr marL="800100" lvl="1"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Will be rescued from death (even if he dies first)</a:t>
            </a:r>
          </a:p>
        </p:txBody>
      </p:sp>
    </p:spTree>
    <p:extLst>
      <p:ext uri="{BB962C8B-B14F-4D97-AF65-F5344CB8AC3E}">
        <p14:creationId xmlns:p14="http://schemas.microsoft.com/office/powerpoint/2010/main" val="34200756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3"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C09E99D-F7C2-0F4E-860D-1B37C2659236}"/>
              </a:ext>
            </a:extLst>
          </p:cNvPr>
          <p:cNvSpPr txBox="1"/>
          <p:nvPr/>
        </p:nvSpPr>
        <p:spPr>
          <a:xfrm>
            <a:off x="27913" y="596738"/>
            <a:ext cx="9116087" cy="461665"/>
          </a:xfrm>
          <a:prstGeom prst="rect">
            <a:avLst/>
          </a:prstGeom>
          <a:noFill/>
        </p:spPr>
        <p:txBody>
          <a:bodyPr wrap="square" rtlCol="0">
            <a:spAutoFit/>
          </a:bodyPr>
          <a:lstStyle/>
          <a:p>
            <a:r>
              <a:rPr lang="en-US" sz="2400" dirty="0">
                <a:solidFill>
                  <a:schemeClr val="bg1"/>
                </a:solidFill>
              </a:rPr>
              <a:t>Australians all, let us rejoice.... </a:t>
            </a:r>
          </a:p>
        </p:txBody>
      </p:sp>
      <p:sp>
        <p:nvSpPr>
          <p:cNvPr id="9" name="TextBox 8">
            <a:extLst>
              <a:ext uri="{FF2B5EF4-FFF2-40B4-BE49-F238E27FC236}">
                <a16:creationId xmlns:a16="http://schemas.microsoft.com/office/drawing/2014/main" id="{3666D5D9-1A9A-404F-A528-84FEEDCA06B7}"/>
              </a:ext>
            </a:extLst>
          </p:cNvPr>
          <p:cNvSpPr txBox="1"/>
          <p:nvPr/>
        </p:nvSpPr>
        <p:spPr>
          <a:xfrm>
            <a:off x="-9324" y="1783277"/>
            <a:ext cx="9116087" cy="461665"/>
          </a:xfrm>
          <a:prstGeom prst="rect">
            <a:avLst/>
          </a:prstGeom>
          <a:noFill/>
        </p:spPr>
        <p:txBody>
          <a:bodyPr wrap="square" rtlCol="0">
            <a:spAutoFit/>
          </a:bodyPr>
          <a:lstStyle/>
          <a:p>
            <a:r>
              <a:rPr lang="en-US" sz="2400" dirty="0">
                <a:solidFill>
                  <a:schemeClr val="bg1"/>
                </a:solidFill>
              </a:rPr>
              <a:t>Once a Jolly Swagman....</a:t>
            </a:r>
          </a:p>
        </p:txBody>
      </p:sp>
      <p:sp>
        <p:nvSpPr>
          <p:cNvPr id="12" name="TextBox 11">
            <a:extLst>
              <a:ext uri="{FF2B5EF4-FFF2-40B4-BE49-F238E27FC236}">
                <a16:creationId xmlns:a16="http://schemas.microsoft.com/office/drawing/2014/main" id="{A795EB0D-03E4-E642-ACF2-0B1809A37E19}"/>
              </a:ext>
            </a:extLst>
          </p:cNvPr>
          <p:cNvSpPr txBox="1"/>
          <p:nvPr/>
        </p:nvSpPr>
        <p:spPr>
          <a:xfrm>
            <a:off x="4664" y="3029971"/>
            <a:ext cx="9116087" cy="830997"/>
          </a:xfrm>
          <a:prstGeom prst="rect">
            <a:avLst/>
          </a:prstGeom>
          <a:noFill/>
        </p:spPr>
        <p:txBody>
          <a:bodyPr wrap="square" rtlCol="0">
            <a:spAutoFit/>
          </a:bodyPr>
          <a:lstStyle/>
          <a:p>
            <a:r>
              <a:rPr lang="en-US" sz="2400" dirty="0">
                <a:solidFill>
                  <a:schemeClr val="bg1"/>
                </a:solidFill>
              </a:rPr>
              <a:t>Well, he’s looking </a:t>
            </a:r>
            <a:r>
              <a:rPr lang="en-US" sz="2400" dirty="0" err="1">
                <a:solidFill>
                  <a:schemeClr val="bg1"/>
                </a:solidFill>
              </a:rPr>
              <a:t>kinda</a:t>
            </a:r>
            <a:r>
              <a:rPr lang="en-US" sz="2400" dirty="0">
                <a:solidFill>
                  <a:schemeClr val="bg1"/>
                </a:solidFill>
              </a:rPr>
              <a:t> jaded;</a:t>
            </a:r>
          </a:p>
          <a:p>
            <a:r>
              <a:rPr lang="en-US" sz="2400" dirty="0">
                <a:solidFill>
                  <a:schemeClr val="bg1"/>
                </a:solidFill>
              </a:rPr>
              <a:t>and his sight is not the best</a:t>
            </a:r>
          </a:p>
        </p:txBody>
      </p:sp>
      <p:sp>
        <p:nvSpPr>
          <p:cNvPr id="5" name="TextBox 4">
            <a:extLst>
              <a:ext uri="{FF2B5EF4-FFF2-40B4-BE49-F238E27FC236}">
                <a16:creationId xmlns:a16="http://schemas.microsoft.com/office/drawing/2014/main" id="{B406FD95-4C55-AA44-B52D-E189FC485C92}"/>
              </a:ext>
            </a:extLst>
          </p:cNvPr>
          <p:cNvSpPr txBox="1"/>
          <p:nvPr/>
        </p:nvSpPr>
        <p:spPr>
          <a:xfrm>
            <a:off x="0" y="4369668"/>
            <a:ext cx="9073553" cy="400110"/>
          </a:xfrm>
          <a:prstGeom prst="rect">
            <a:avLst/>
          </a:prstGeom>
          <a:noFill/>
        </p:spPr>
        <p:txBody>
          <a:bodyPr wrap="square" rtlCol="0">
            <a:spAutoFit/>
          </a:bodyPr>
          <a:lstStyle/>
          <a:p>
            <a:r>
              <a:rPr lang="en-US" sz="2000" dirty="0">
                <a:solidFill>
                  <a:schemeClr val="bg1"/>
                </a:solidFill>
                <a:latin typeface="Comic Sans MS" panose="030F0902030302020204" pitchFamily="66" charset="0"/>
              </a:rPr>
              <a:t>“My God, My God, Why have you forsaken me?”</a:t>
            </a:r>
            <a:r>
              <a:rPr lang="en-US" sz="2000" dirty="0">
                <a:solidFill>
                  <a:schemeClr val="bg1"/>
                </a:solidFill>
              </a:rPr>
              <a:t>   </a:t>
            </a:r>
            <a:r>
              <a:rPr lang="en-US" sz="2000" dirty="0">
                <a:solidFill>
                  <a:srgbClr val="FFFF00"/>
                </a:solidFill>
              </a:rPr>
              <a:t>–   Points us to Psalm 22</a:t>
            </a:r>
          </a:p>
        </p:txBody>
      </p:sp>
    </p:spTree>
    <p:extLst>
      <p:ext uri="{BB962C8B-B14F-4D97-AF65-F5344CB8AC3E}">
        <p14:creationId xmlns:p14="http://schemas.microsoft.com/office/powerpoint/2010/main" val="40172171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2" grpId="0"/>
      <p:bldP spid="5"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18694" y="24036"/>
            <a:ext cx="3131840" cy="7200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20000"/>
              </a:spcBef>
              <a:spcAft>
                <a:spcPct val="0"/>
              </a:spcAft>
              <a:buClrTx/>
              <a:buSzTx/>
              <a:buFontTx/>
              <a:buNone/>
              <a:tabLst/>
              <a:defRPr/>
            </a:pPr>
            <a:r>
              <a:rPr lang="en-US" sz="2500" kern="0" dirty="0">
                <a:solidFill>
                  <a:srgbClr val="FFFF00"/>
                </a:solidFill>
                <a:latin typeface="+mn-lt"/>
                <a:ea typeface="+mn-ea"/>
                <a:cs typeface="+mn-cs"/>
              </a:rPr>
              <a:t>Matthew 26:36-56</a:t>
            </a:r>
            <a:endParaRPr lang="en-AU" sz="2500" kern="0" dirty="0">
              <a:solidFill>
                <a:srgbClr val="FFFF00"/>
              </a:solidFill>
              <a:latin typeface="+mn-lt"/>
              <a:ea typeface="+mn-ea"/>
              <a:cs typeface="+mn-cs"/>
            </a:endParaRPr>
          </a:p>
        </p:txBody>
      </p:sp>
      <p:sp>
        <p:nvSpPr>
          <p:cNvPr id="4" name="Text Box 4">
            <a:extLst>
              <a:ext uri="{FF2B5EF4-FFF2-40B4-BE49-F238E27FC236}">
                <a16:creationId xmlns:a16="http://schemas.microsoft.com/office/drawing/2014/main" id="{A8BCFF5E-F031-9C4F-B5AB-A9CD583EA458}"/>
              </a:ext>
            </a:extLst>
          </p:cNvPr>
          <p:cNvSpPr txBox="1">
            <a:spLocks noChangeArrowheads="1"/>
          </p:cNvSpPr>
          <p:nvPr/>
        </p:nvSpPr>
        <p:spPr bwMode="auto">
          <a:xfrm>
            <a:off x="0" y="384076"/>
            <a:ext cx="9125744" cy="4358116"/>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36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Then Jesus went with his disciples to a place called Gethsemane, and he said to them, “Sit here while I go over there and pray.” </a:t>
            </a: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37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He took Peter and the two sons of Zebedee along with him, and he began to be sorrowful and troubled. </a:t>
            </a: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38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Then he said to them, “My soul is overwhelmed with sorrow to the point of death. Stay here and keep watch with me.”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r>
              <a:rPr lang="en-US" sz="2800" baseline="30000" dirty="0">
                <a:solidFill>
                  <a:schemeClr val="bg1"/>
                </a:solidFill>
                <a:latin typeface="Times New Roman" panose="02020603050405020304" pitchFamily="18" charset="0"/>
                <a:ea typeface="Times New Roman" panose="02020603050405020304" pitchFamily="18" charset="0"/>
              </a:rPr>
              <a:t>39 </a:t>
            </a:r>
            <a:r>
              <a:rPr lang="en-US" sz="2800" dirty="0">
                <a:solidFill>
                  <a:schemeClr val="bg1"/>
                </a:solidFill>
                <a:latin typeface="Times New Roman" panose="02020603050405020304" pitchFamily="18" charset="0"/>
                <a:ea typeface="Times New Roman" panose="02020603050405020304" pitchFamily="18" charset="0"/>
              </a:rPr>
              <a:t>Going a little farther, he fell with his face to the ground and prayed, “My Father, if it is possible, may this cup be taken from me. Yet not as I will, but as you will.”</a:t>
            </a:r>
            <a:r>
              <a:rPr lang="en-AU" sz="2800" dirty="0">
                <a:solidFill>
                  <a:schemeClr val="bg1"/>
                </a:solidFill>
              </a:rPr>
              <a:t> </a:t>
            </a:r>
            <a:endParaRPr lang="en-GB" sz="26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10582748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01533"/>
          </a:xfrm>
          <a:prstGeom prst="rect">
            <a:avLst/>
          </a:prstGeom>
          <a:noFill/>
          <a:ln w="9525">
            <a:noFill/>
            <a:miter lim="800000"/>
            <a:headEnd/>
            <a:tailEnd/>
          </a:ln>
        </p:spPr>
        <p:txBody>
          <a:bodyPr wrap="square">
            <a:prstTxWarp prst="textNoShape">
              <a:avLst/>
            </a:prstTxWarp>
            <a:spAutoFit/>
          </a:bodyPr>
          <a:lstStyle/>
          <a:p>
            <a:pPr>
              <a:spcAft>
                <a:spcPts val="0"/>
              </a:spcAft>
            </a:pPr>
            <a:r>
              <a:rPr lang="en-AU" sz="2600" b="1"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22 </a:t>
            </a:r>
            <a:r>
              <a:rPr lang="en-AU" sz="2600" cap="small"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To the choirmaster: according to The Doe of the Dawn. A Psalm of David. </a:t>
            </a:r>
            <a:endParaRPr lang="en-AU" sz="2600" dirty="0">
              <a:solidFill>
                <a:schemeClr val="bg1"/>
              </a:solidFill>
              <a:latin typeface="Times New Roman" panose="02020603050405020304" pitchFamily="18" charset="0"/>
              <a:ea typeface="Arial" panose="020B0604020202020204" pitchFamily="34" charset="0"/>
            </a:endParaRPr>
          </a:p>
          <a:p>
            <a:pPr marL="609600" indent="-609600">
              <a:spcBef>
                <a:spcPts val="1200"/>
              </a:spcBef>
              <a:spcAft>
                <a:spcPts val="0"/>
              </a:spcAft>
              <a:tabLst>
                <a:tab pos="127000" algn="r"/>
                <a:tab pos="254000" algn="l"/>
              </a:tabLst>
            </a:pP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My God, my God, why have you forsaken me? </a:t>
            </a:r>
            <a:endParaRPr lang="en-AU" sz="26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Why are you so far from saving me, from the words of my groaning? </a:t>
            </a:r>
            <a:endParaRPr lang="en-AU" sz="26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O my God, I cry by day, but you do not answer, </a:t>
            </a:r>
            <a:endParaRPr lang="en-AU" sz="26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by night, but I find no rest. </a:t>
            </a:r>
            <a:endParaRPr lang="en-AU" sz="2600" dirty="0">
              <a:solidFill>
                <a:schemeClr val="bg1"/>
              </a:solidFill>
              <a:latin typeface="Times New Roman" panose="02020603050405020304" pitchFamily="18" charset="0"/>
              <a:ea typeface="Arial" panose="020B0604020202020204" pitchFamily="34" charset="0"/>
            </a:endParaRPr>
          </a:p>
          <a:p>
            <a:pPr marL="609600" indent="-609600">
              <a:spcBef>
                <a:spcPts val="1200"/>
              </a:spcBef>
              <a:spcAft>
                <a:spcPts val="0"/>
              </a:spcAft>
              <a:tabLst>
                <a:tab pos="127000" algn="r"/>
                <a:tab pos="254000" algn="l"/>
              </a:tabLst>
            </a:pP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Yet you are holy, </a:t>
            </a:r>
            <a:endParaRPr lang="en-AU" sz="26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enthroned on the praises of Israel. </a:t>
            </a:r>
            <a:endParaRPr lang="en-AU" sz="26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4 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In you our fathers trusted; </a:t>
            </a:r>
            <a:endParaRPr lang="en-AU" sz="26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they trusted, and you delivered them. </a:t>
            </a:r>
            <a:endParaRPr lang="en-AU" sz="26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6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5 </a:t>
            </a:r>
            <a:r>
              <a:rPr lang="en-AU" sz="26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To you they cried and were rescued; </a:t>
            </a:r>
            <a:endParaRPr lang="en-AU" sz="2600" dirty="0">
              <a:solidFill>
                <a:schemeClr val="bg1"/>
              </a:solidFill>
              <a:latin typeface="Times New Roman" panose="02020603050405020304" pitchFamily="18" charset="0"/>
              <a:ea typeface="Arial" panose="020B0604020202020204" pitchFamily="34" charset="0"/>
            </a:endParaRPr>
          </a:p>
          <a:p>
            <a:r>
              <a:rPr lang="en-AU" sz="2600" dirty="0">
                <a:solidFill>
                  <a:schemeClr val="bg1"/>
                </a:solidFill>
                <a:latin typeface="Times New Roman" panose="02020603050405020304" pitchFamily="18" charset="0"/>
                <a:ea typeface="Arial" panose="020B0604020202020204" pitchFamily="34" charset="0"/>
              </a:rPr>
              <a:t>in you they trusted and were not put to shame.</a:t>
            </a:r>
            <a:endParaRPr lang="en-GB" sz="26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5051847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677656"/>
          </a:xfrm>
          <a:prstGeom prst="rect">
            <a:avLst/>
          </a:prstGeom>
          <a:noFill/>
          <a:ln w="9525">
            <a:noFill/>
            <a:miter lim="800000"/>
            <a:headEnd/>
            <a:tailEnd/>
          </a:ln>
        </p:spPr>
        <p:txBody>
          <a:bodyPr wrap="square">
            <a:prstTxWarp prst="textNoShape">
              <a:avLst/>
            </a:prstTxWarp>
            <a:spAutoFit/>
          </a:bodyPr>
          <a:lstStyle/>
          <a:p>
            <a:pPr marL="609600" indent="-609600">
              <a:spcBef>
                <a:spcPts val="1200"/>
              </a:spcBef>
              <a:spcAft>
                <a:spcPts val="0"/>
              </a:spcAft>
              <a:tabLst>
                <a:tab pos="127000" algn="r"/>
                <a:tab pos="254000" algn="l"/>
              </a:tabLst>
            </a:pP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6 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But I am a worm and not a man,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scorned by mankind and despised by the people. </a:t>
            </a:r>
            <a:endParaRPr lang="en-AU" sz="28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7 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All who see me mock me;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they make mouths at me; they wag their heads; </a:t>
            </a:r>
            <a:endParaRPr lang="en-AU" sz="28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8 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“He trusts in the </a:t>
            </a:r>
            <a:r>
              <a:rPr lang="en-AU" sz="2800" cap="small"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Lord</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let him deliver him; </a:t>
            </a:r>
            <a:endParaRPr lang="en-AU" sz="2800" dirty="0">
              <a:solidFill>
                <a:schemeClr val="bg1"/>
              </a:solidFill>
              <a:latin typeface="Times New Roman" panose="02020603050405020304" pitchFamily="18" charset="0"/>
              <a:ea typeface="Arial" panose="020B0604020202020204" pitchFamily="34" charset="0"/>
            </a:endParaRPr>
          </a:p>
          <a:p>
            <a:r>
              <a:rPr lang="en-AU" sz="2800" dirty="0">
                <a:solidFill>
                  <a:schemeClr val="bg1"/>
                </a:solidFill>
                <a:latin typeface="Times New Roman" panose="02020603050405020304" pitchFamily="18" charset="0"/>
                <a:ea typeface="Arial" panose="020B0604020202020204" pitchFamily="34" charset="0"/>
              </a:rPr>
              <a:t>let him rescue him, for he delights in him!”</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97780424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416868"/>
          </a:xfrm>
          <a:prstGeom prst="rect">
            <a:avLst/>
          </a:prstGeom>
          <a:noFill/>
          <a:ln w="9525">
            <a:noFill/>
            <a:miter lim="800000"/>
            <a:headEnd/>
            <a:tailEnd/>
          </a:ln>
        </p:spPr>
        <p:txBody>
          <a:bodyPr wrap="square">
            <a:prstTxWarp prst="textNoShape">
              <a:avLst/>
            </a:prstTxWarp>
            <a:spAutoFit/>
          </a:bodyPr>
          <a:lstStyle/>
          <a:p>
            <a:pPr marL="609600" indent="-609600">
              <a:spcBef>
                <a:spcPts val="1200"/>
              </a:spcBef>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9 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Yet you are he who took me from the womb;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you made me trust you at my mother’s breasts. </a:t>
            </a:r>
            <a:endParaRPr lang="en-AU" sz="28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10 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On you was I cast from my birth,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from my mother’s womb you have been my God. </a:t>
            </a:r>
            <a:endParaRPr lang="en-AU" sz="28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11 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Be not far from me,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for trouble is near,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there is none to help. </a:t>
            </a:r>
          </a:p>
          <a:p>
            <a:pPr marL="609600" indent="-203200">
              <a:spcAft>
                <a:spcPts val="0"/>
              </a:spcAft>
            </a:pPr>
            <a:endPar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endParaRPr>
          </a:p>
          <a:p>
            <a:pPr marL="609600" indent="-609600">
              <a:spcBef>
                <a:spcPts val="1200"/>
              </a:spcBef>
              <a:spcAft>
                <a:spcPts val="0"/>
              </a:spcAft>
              <a:tabLst>
                <a:tab pos="127000" algn="r"/>
                <a:tab pos="254000" algn="l"/>
              </a:tabLst>
            </a:pP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12 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Many bulls encompass me;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strong bulls of Bashan surround me; </a:t>
            </a:r>
            <a:endParaRPr lang="en-AU" sz="28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13 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they open wide their mouths at me, </a:t>
            </a:r>
            <a:endParaRPr lang="en-AU" sz="2800" dirty="0">
              <a:solidFill>
                <a:schemeClr val="bg1"/>
              </a:solidFill>
              <a:latin typeface="Times New Roman" panose="02020603050405020304" pitchFamily="18" charset="0"/>
              <a:ea typeface="Arial" panose="020B0604020202020204" pitchFamily="34" charset="0"/>
            </a:endParaRPr>
          </a:p>
          <a:p>
            <a:r>
              <a:rPr lang="en-AU" sz="2800" dirty="0">
                <a:solidFill>
                  <a:schemeClr val="bg1"/>
                </a:solidFill>
                <a:latin typeface="Times New Roman" panose="02020603050405020304" pitchFamily="18" charset="0"/>
                <a:ea typeface="Arial" panose="020B0604020202020204" pitchFamily="34" charset="0"/>
              </a:rPr>
              <a:t>like a ravening and roaring lion.</a:t>
            </a:r>
          </a:p>
        </p:txBody>
      </p:sp>
    </p:spTree>
    <p:extLst>
      <p:ext uri="{BB962C8B-B14F-4D97-AF65-F5344CB8AC3E}">
        <p14:creationId xmlns:p14="http://schemas.microsoft.com/office/powerpoint/2010/main" val="35312769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847755"/>
          </a:xfrm>
          <a:prstGeom prst="rect">
            <a:avLst/>
          </a:prstGeom>
          <a:noFill/>
          <a:ln w="9525">
            <a:noFill/>
            <a:miter lim="800000"/>
            <a:headEnd/>
            <a:tailEnd/>
          </a:ln>
        </p:spPr>
        <p:txBody>
          <a:bodyPr wrap="square">
            <a:prstTxWarp prst="textNoShape">
              <a:avLst/>
            </a:prstTxWarp>
            <a:spAutoFit/>
          </a:bodyPr>
          <a:lstStyle/>
          <a:p>
            <a:pPr marL="609600" indent="-609600">
              <a:spcBef>
                <a:spcPts val="1200"/>
              </a:spcBef>
              <a:spcAft>
                <a:spcPts val="0"/>
              </a:spcAft>
              <a:tabLst>
                <a:tab pos="127000" algn="r"/>
                <a:tab pos="254000" algn="l"/>
              </a:tabLst>
            </a:pP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14 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I am poured out like water, </a:t>
            </a:r>
            <a:endParaRPr lang="en-AU" sz="25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all my bones are out of joint; </a:t>
            </a:r>
            <a:endParaRPr lang="en-AU" sz="25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my heart is like wax; </a:t>
            </a:r>
            <a:endParaRPr lang="en-AU" sz="25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it is melted within my breast; </a:t>
            </a:r>
            <a:endParaRPr lang="en-AU" sz="25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15 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my strength is dried up like a potsherd, </a:t>
            </a:r>
            <a:endParaRPr lang="en-AU" sz="25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my tongue sticks to my jaws; </a:t>
            </a:r>
            <a:endParaRPr lang="en-AU" sz="25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you lay me in the dust of death. </a:t>
            </a:r>
            <a:endParaRPr lang="en-AU" sz="2500" dirty="0">
              <a:solidFill>
                <a:schemeClr val="bg1"/>
              </a:solidFill>
              <a:latin typeface="Times New Roman" panose="02020603050405020304" pitchFamily="18" charset="0"/>
              <a:ea typeface="Arial" panose="020B0604020202020204" pitchFamily="34" charset="0"/>
            </a:endParaRPr>
          </a:p>
          <a:p>
            <a:pPr marL="609600" indent="-609600">
              <a:spcBef>
                <a:spcPts val="1200"/>
              </a:spcBef>
              <a:spcAft>
                <a:spcPts val="0"/>
              </a:spcAft>
              <a:tabLst>
                <a:tab pos="127000" algn="r"/>
                <a:tab pos="254000" algn="l"/>
              </a:tabLs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16 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For dogs encompass me; </a:t>
            </a:r>
            <a:endParaRPr lang="en-AU" sz="25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 company of evildoers encircles me; </a:t>
            </a:r>
            <a:endParaRPr lang="en-AU" sz="25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they have pierced my hands and feet— </a:t>
            </a:r>
            <a:endParaRPr lang="en-AU" sz="25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17 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I can count all my bones— </a:t>
            </a:r>
            <a:endParaRPr lang="en-AU" sz="25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they stare and gloat over me; </a:t>
            </a:r>
            <a:endParaRPr lang="en-AU" sz="25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5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18 </a:t>
            </a:r>
            <a:r>
              <a:rPr lang="en-AU" sz="25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they divide my garments among them, </a:t>
            </a:r>
            <a:endParaRPr lang="en-AU" sz="2500" dirty="0">
              <a:solidFill>
                <a:schemeClr val="bg1"/>
              </a:solidFill>
              <a:latin typeface="Times New Roman" panose="02020603050405020304" pitchFamily="18" charset="0"/>
              <a:ea typeface="Arial" panose="020B0604020202020204" pitchFamily="34" charset="0"/>
            </a:endParaRPr>
          </a:p>
          <a:p>
            <a:r>
              <a:rPr lang="en-AU" sz="2500" dirty="0">
                <a:solidFill>
                  <a:schemeClr val="bg1"/>
                </a:solidFill>
                <a:latin typeface="Times New Roman" panose="02020603050405020304" pitchFamily="18" charset="0"/>
                <a:ea typeface="Arial" panose="020B0604020202020204" pitchFamily="34" charset="0"/>
              </a:rPr>
              <a:t>and for my clothing they cast lots.</a:t>
            </a:r>
            <a:endParaRPr lang="en-GB" sz="25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2230623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677656"/>
          </a:xfrm>
          <a:prstGeom prst="rect">
            <a:avLst/>
          </a:prstGeom>
          <a:noFill/>
          <a:ln w="9525">
            <a:noFill/>
            <a:miter lim="800000"/>
            <a:headEnd/>
            <a:tailEnd/>
          </a:ln>
        </p:spPr>
        <p:txBody>
          <a:bodyPr wrap="square">
            <a:prstTxWarp prst="textNoShape">
              <a:avLst/>
            </a:prstTxWarp>
            <a:spAutoFit/>
          </a:bodyPr>
          <a:lstStyle/>
          <a:p>
            <a:pPr marL="609600" indent="-609600">
              <a:spcBef>
                <a:spcPts val="1200"/>
              </a:spcBef>
              <a:spcAft>
                <a:spcPts val="0"/>
              </a:spcAft>
              <a:tabLst>
                <a:tab pos="127000" algn="r"/>
                <a:tab pos="254000" algn="l"/>
              </a:tabLst>
            </a:pP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19 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But you, O </a:t>
            </a:r>
            <a:r>
              <a:rPr lang="en-AU" sz="2800" cap="small"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Lord</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do not be far off!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O you my help, come quickly to my aid! </a:t>
            </a:r>
            <a:endParaRPr lang="en-AU" sz="28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20 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Deliver my soul from the sword,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my precious life from the power of the dog! </a:t>
            </a:r>
            <a:endParaRPr lang="en-AU" sz="28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4064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21 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Save me from the mouth of the lion! </a:t>
            </a:r>
            <a:endParaRPr lang="en-AU" sz="2800" dirty="0">
              <a:solidFill>
                <a:schemeClr val="bg1"/>
              </a:solidFill>
              <a:latin typeface="Times New Roman" panose="02020603050405020304" pitchFamily="18" charset="0"/>
              <a:ea typeface="Arial" panose="020B0604020202020204" pitchFamily="34" charset="0"/>
            </a:endParaRPr>
          </a:p>
          <a:p>
            <a:r>
              <a:rPr lang="en-AU" sz="2800" dirty="0">
                <a:solidFill>
                  <a:schemeClr val="bg1"/>
                </a:solidFill>
                <a:latin typeface="Times New Roman" panose="02020603050405020304" pitchFamily="18" charset="0"/>
                <a:ea typeface="Arial" panose="020B0604020202020204" pitchFamily="34" charset="0"/>
              </a:rPr>
              <a:t>	You have rescued me from the horns of the wild oxen!</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08939407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970318"/>
          </a:xfrm>
          <a:prstGeom prst="rect">
            <a:avLst/>
          </a:prstGeom>
          <a:noFill/>
          <a:ln w="9525">
            <a:noFill/>
            <a:miter lim="800000"/>
            <a:headEnd/>
            <a:tailEnd/>
          </a:ln>
        </p:spPr>
        <p:txBody>
          <a:bodyPr wrap="square">
            <a:prstTxWarp prst="textNoShape">
              <a:avLst/>
            </a:prstTxWarp>
            <a:spAutoFit/>
          </a:bodyPr>
          <a:lstStyle/>
          <a:p>
            <a:pPr marL="609600" indent="-609600">
              <a:spcBef>
                <a:spcPts val="1200"/>
              </a:spcBef>
              <a:spcAft>
                <a:spcPts val="0"/>
              </a:spcAft>
              <a:tabLst>
                <a:tab pos="127000" algn="r"/>
                <a:tab pos="254000" algn="l"/>
              </a:tabLst>
            </a:pP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22 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I will tell of your name to my brothers;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in the midst of the congregation I will praise you: </a:t>
            </a:r>
            <a:endParaRPr lang="en-AU" sz="28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23 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You who fear the </a:t>
            </a:r>
            <a:r>
              <a:rPr lang="en-AU" sz="2800" cap="small"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Lord</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praise him!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All you offspring of Jacob, glorify him,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stand in awe of him, all you offspring of Israel! </a:t>
            </a:r>
            <a:endParaRPr lang="en-AU" sz="28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24 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For he has </a:t>
            </a:r>
            <a:r>
              <a:rPr lang="en-AU" sz="2800" b="1"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not</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despised or abhorred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the affliction of the afflicted, </a:t>
            </a:r>
            <a:endParaRPr lang="en-AU" sz="28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and he has </a:t>
            </a:r>
            <a:r>
              <a:rPr lang="en-AU" sz="2800" b="1"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not</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hidden his face from him, </a:t>
            </a:r>
            <a:endParaRPr lang="en-AU" sz="2800" dirty="0">
              <a:solidFill>
                <a:schemeClr val="bg1"/>
              </a:solidFill>
              <a:latin typeface="Times New Roman" panose="02020603050405020304" pitchFamily="18" charset="0"/>
              <a:ea typeface="Arial" panose="020B0604020202020204" pitchFamily="34" charset="0"/>
            </a:endParaRPr>
          </a:p>
          <a:p>
            <a:r>
              <a:rPr lang="en-AU" sz="2800" dirty="0">
                <a:solidFill>
                  <a:schemeClr val="bg1"/>
                </a:solidFill>
                <a:latin typeface="Times New Roman" panose="02020603050405020304" pitchFamily="18" charset="0"/>
                <a:ea typeface="Arial" panose="020B0604020202020204" pitchFamily="34" charset="0"/>
              </a:rPr>
              <a:t>but </a:t>
            </a:r>
            <a:r>
              <a:rPr lang="en-AU" sz="2800" b="1" u="sng" dirty="0">
                <a:solidFill>
                  <a:schemeClr val="bg1"/>
                </a:solidFill>
                <a:latin typeface="Times New Roman" panose="02020603050405020304" pitchFamily="18" charset="0"/>
                <a:ea typeface="Arial" panose="020B0604020202020204" pitchFamily="34" charset="0"/>
              </a:rPr>
              <a:t>has</a:t>
            </a:r>
            <a:r>
              <a:rPr lang="en-AU" sz="2800" dirty="0">
                <a:solidFill>
                  <a:schemeClr val="bg1"/>
                </a:solidFill>
                <a:latin typeface="Times New Roman" panose="02020603050405020304" pitchFamily="18" charset="0"/>
                <a:ea typeface="Arial" panose="020B0604020202020204" pitchFamily="34" charset="0"/>
              </a:rPr>
              <a:t> heard, when he cried to him.</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76449048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985980"/>
          </a:xfrm>
          <a:prstGeom prst="rect">
            <a:avLst/>
          </a:prstGeom>
          <a:noFill/>
          <a:ln w="9525">
            <a:noFill/>
            <a:miter lim="800000"/>
            <a:headEnd/>
            <a:tailEnd/>
          </a:ln>
        </p:spPr>
        <p:txBody>
          <a:bodyPr wrap="square">
            <a:prstTxWarp prst="textNoShape">
              <a:avLst/>
            </a:prstTxWarp>
            <a:spAutoFit/>
          </a:bodyPr>
          <a:lstStyle/>
          <a:p>
            <a:pPr marL="609600" indent="-609600">
              <a:spcBef>
                <a:spcPts val="1200"/>
              </a:spcBef>
              <a:spcAft>
                <a:spcPts val="0"/>
              </a:spcAft>
              <a:tabLst>
                <a:tab pos="127000" algn="r"/>
                <a:tab pos="254000" algn="l"/>
              </a:tabLst>
            </a:pP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25 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From you comes my praise in the great congregation;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my vows I will perform before those who fear him. </a:t>
            </a:r>
            <a:endParaRPr lang="en-AU" sz="28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26 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The afflicted shall eat and be satisfied;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those who seek him shall praise the </a:t>
            </a:r>
            <a:r>
              <a:rPr lang="en-AU" sz="2800" u="sng" cap="small"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Lord</a:t>
            </a:r>
            <a:r>
              <a:rPr lang="en-AU" sz="28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May your hearts live forever! </a:t>
            </a:r>
            <a:endParaRPr lang="en-AU" sz="2800" dirty="0">
              <a:solidFill>
                <a:schemeClr val="bg1"/>
              </a:solidFill>
              <a:latin typeface="Times New Roman" panose="02020603050405020304" pitchFamily="18" charset="0"/>
              <a:ea typeface="Arial" panose="020B0604020202020204" pitchFamily="34" charset="0"/>
            </a:endParaRPr>
          </a:p>
          <a:p>
            <a:pPr marL="609600" indent="-609600">
              <a:spcBef>
                <a:spcPts val="1200"/>
              </a:spcBef>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27 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All the ends of the earth shall remember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and turn to the </a:t>
            </a:r>
            <a:r>
              <a:rPr lang="en-AU" sz="2800" cap="small"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Lord</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28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and all the families of the nations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shall worship before you. </a:t>
            </a:r>
            <a:endParaRPr lang="en-AU" sz="28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28 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For kingship belongs to the </a:t>
            </a:r>
            <a:r>
              <a:rPr lang="en-AU" sz="2800" cap="small"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Lord</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2800" dirty="0">
              <a:solidFill>
                <a:schemeClr val="bg1"/>
              </a:solidFill>
              <a:latin typeface="Times New Roman" panose="02020603050405020304" pitchFamily="18" charset="0"/>
              <a:ea typeface="Arial" panose="020B0604020202020204" pitchFamily="34" charset="0"/>
            </a:endParaRPr>
          </a:p>
          <a:p>
            <a:r>
              <a:rPr lang="en-AU" sz="2800" dirty="0">
                <a:solidFill>
                  <a:schemeClr val="bg1"/>
                </a:solidFill>
                <a:latin typeface="Times New Roman" panose="02020603050405020304" pitchFamily="18" charset="0"/>
                <a:ea typeface="Arial" panose="020B0604020202020204" pitchFamily="34" charset="0"/>
              </a:rPr>
              <a:t>and he rules over the nations.</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332576547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3539430"/>
          </a:xfrm>
          <a:prstGeom prst="rect">
            <a:avLst/>
          </a:prstGeom>
          <a:noFill/>
          <a:ln w="9525">
            <a:noFill/>
            <a:miter lim="800000"/>
            <a:headEnd/>
            <a:tailEnd/>
          </a:ln>
        </p:spPr>
        <p:txBody>
          <a:bodyPr wrap="square">
            <a:prstTxWarp prst="textNoShape">
              <a:avLst/>
            </a:prstTxWarp>
            <a:spAutoFit/>
          </a:bodyPr>
          <a:lstStyle/>
          <a:p>
            <a:pPr marL="609600" indent="-609600">
              <a:spcBef>
                <a:spcPts val="1200"/>
              </a:spcBef>
              <a:spcAft>
                <a:spcPts val="0"/>
              </a:spcAft>
              <a:tabLst>
                <a:tab pos="127000" algn="r"/>
                <a:tab pos="254000" algn="l"/>
              </a:tabLst>
            </a:pP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29 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All the prosperous of the earth eat and worship;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before him shall bow all who go down to the dust,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even the one who could not keep himself alive. </a:t>
            </a:r>
            <a:endParaRPr lang="en-AU" sz="28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30 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u="sng"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Posterity shall serve him</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endParaRPr lang="en-AU" sz="2800" dirty="0">
              <a:solidFill>
                <a:schemeClr val="bg1"/>
              </a:solidFill>
              <a:latin typeface="Times New Roman" panose="02020603050405020304" pitchFamily="18" charset="0"/>
              <a:ea typeface="Arial" panose="020B0604020202020204" pitchFamily="34" charset="0"/>
            </a:endParaRPr>
          </a:p>
          <a:p>
            <a:pPr marL="609600" indent="-203200">
              <a:spcAft>
                <a:spcPts val="0"/>
              </a:spcAf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it shall be told of the Lord to the coming generation; </a:t>
            </a:r>
            <a:endParaRPr lang="en-AU" sz="2800" dirty="0">
              <a:solidFill>
                <a:schemeClr val="bg1"/>
              </a:solidFill>
              <a:latin typeface="Times New Roman" panose="02020603050405020304" pitchFamily="18" charset="0"/>
              <a:ea typeface="Arial" panose="020B0604020202020204" pitchFamily="34" charset="0"/>
            </a:endParaRPr>
          </a:p>
          <a:p>
            <a:pPr marL="609600" indent="-609600">
              <a:spcAft>
                <a:spcPts val="0"/>
              </a:spcAft>
              <a:tabLst>
                <a:tab pos="127000" algn="r"/>
                <a:tab pos="254000" algn="l"/>
              </a:tabLst>
            </a:pP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a:t>
            </a:r>
            <a:r>
              <a:rPr lang="en-AU" sz="2800" b="1" baseline="300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31 </a:t>
            </a:r>
            <a:r>
              <a:rPr lang="en-AU" sz="2800" dirty="0">
                <a:solidFill>
                  <a:schemeClr val="bg1"/>
                </a:solidFill>
                <a:latin typeface="Times New Roman" panose="02020603050405020304" pitchFamily="18" charset="0"/>
                <a:ea typeface="Arial" panose="020B0604020202020204" pitchFamily="34" charset="0"/>
                <a:cs typeface="Times New Roman" panose="02020603050405020304" pitchFamily="18" charset="0"/>
              </a:rPr>
              <a:t>	they shall come and proclaim his righteousness to a people yet unborn, </a:t>
            </a:r>
            <a:endParaRPr lang="en-AU" sz="2800" dirty="0">
              <a:solidFill>
                <a:schemeClr val="bg1"/>
              </a:solidFill>
              <a:latin typeface="Times New Roman" panose="02020603050405020304" pitchFamily="18" charset="0"/>
              <a:ea typeface="Arial" panose="020B0604020202020204" pitchFamily="34" charset="0"/>
            </a:endParaRPr>
          </a:p>
          <a:p>
            <a:r>
              <a:rPr lang="en-AU" sz="2800" dirty="0">
                <a:solidFill>
                  <a:schemeClr val="bg1"/>
                </a:solidFill>
                <a:latin typeface="Times New Roman" panose="02020603050405020304" pitchFamily="18" charset="0"/>
                <a:ea typeface="Arial" panose="020B0604020202020204" pitchFamily="34" charset="0"/>
              </a:rPr>
              <a:t>that he has done it.</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432943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p:cNvSpPr txBox="1"/>
          <p:nvPr/>
        </p:nvSpPr>
        <p:spPr>
          <a:xfrm>
            <a:off x="755575" y="1383"/>
            <a:ext cx="8208913" cy="523220"/>
          </a:xfrm>
          <a:prstGeom prst="rect">
            <a:avLst/>
          </a:prstGeom>
          <a:noFill/>
          <a:ln w="12700">
            <a:noFill/>
          </a:ln>
        </p:spPr>
        <p:txBody>
          <a:bodyPr wrap="square" rtlCol="0">
            <a:spAutoFit/>
          </a:bodyPr>
          <a:lstStyle/>
          <a:p>
            <a:r>
              <a:rPr lang="en-US" sz="2800" b="1" dirty="0">
                <a:solidFill>
                  <a:srgbClr val="FFFF00"/>
                </a:solidFill>
                <a:latin typeface="Times New Roman" charset="0"/>
                <a:ea typeface="Times New Roman" charset="0"/>
                <a:cs typeface="Times New Roman" charset="0"/>
              </a:rPr>
              <a:t>Easter – a time for Fellowship / Meeting together</a:t>
            </a:r>
            <a:endParaRPr lang="en-AU" sz="2000" b="1" dirty="0">
              <a:solidFill>
                <a:srgbClr val="FFFF00"/>
              </a:solidFill>
              <a:latin typeface="Times New Roman" charset="0"/>
              <a:ea typeface="Times New Roman" charset="0"/>
              <a:cs typeface="Times New Roman" charset="0"/>
            </a:endParaRPr>
          </a:p>
        </p:txBody>
      </p:sp>
      <p:sp>
        <p:nvSpPr>
          <p:cNvPr id="11" name="TextBox 10"/>
          <p:cNvSpPr txBox="1"/>
          <p:nvPr/>
        </p:nvSpPr>
        <p:spPr>
          <a:xfrm>
            <a:off x="2822021" y="991674"/>
            <a:ext cx="6028741" cy="1092607"/>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The Physical pain and torment</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The humiliation</a:t>
            </a:r>
          </a:p>
          <a:p>
            <a:pPr marL="342900" indent="-342900">
              <a:spcAft>
                <a:spcPts val="300"/>
              </a:spcAft>
              <a:buFont typeface="Arial" panose="020B0604020202020204" pitchFamily="34" charset="0"/>
              <a:buChar char="•"/>
            </a:pPr>
            <a:r>
              <a:rPr lang="en-AU" sz="2000" dirty="0">
                <a:solidFill>
                  <a:schemeClr val="bg1"/>
                </a:solidFill>
                <a:latin typeface="Times New Roman" charset="0"/>
                <a:ea typeface="Times New Roman" charset="0"/>
                <a:cs typeface="Times New Roman" charset="0"/>
              </a:rPr>
              <a:t>The emotional pain of desertion and loneliness</a:t>
            </a:r>
          </a:p>
        </p:txBody>
      </p:sp>
      <p:sp>
        <p:nvSpPr>
          <p:cNvPr id="3" name="TextBox 2">
            <a:extLst>
              <a:ext uri="{FF2B5EF4-FFF2-40B4-BE49-F238E27FC236}">
                <a16:creationId xmlns:a16="http://schemas.microsoft.com/office/drawing/2014/main" id="{FC09E99D-F7C2-0F4E-860D-1B37C2659236}"/>
              </a:ext>
            </a:extLst>
          </p:cNvPr>
          <p:cNvSpPr txBox="1"/>
          <p:nvPr/>
        </p:nvSpPr>
        <p:spPr>
          <a:xfrm>
            <a:off x="58204" y="963252"/>
            <a:ext cx="2959911" cy="369332"/>
          </a:xfrm>
          <a:prstGeom prst="rect">
            <a:avLst/>
          </a:prstGeom>
          <a:noFill/>
        </p:spPr>
        <p:txBody>
          <a:bodyPr wrap="square" rtlCol="0">
            <a:spAutoFit/>
          </a:bodyPr>
          <a:lstStyle/>
          <a:p>
            <a:r>
              <a:rPr lang="en-US" dirty="0">
                <a:solidFill>
                  <a:srgbClr val="FFFF00"/>
                </a:solidFill>
              </a:rPr>
              <a:t>The cost of the crucifixion  </a:t>
            </a:r>
          </a:p>
        </p:txBody>
      </p:sp>
      <p:sp>
        <p:nvSpPr>
          <p:cNvPr id="9" name="TextBox 8">
            <a:extLst>
              <a:ext uri="{FF2B5EF4-FFF2-40B4-BE49-F238E27FC236}">
                <a16:creationId xmlns:a16="http://schemas.microsoft.com/office/drawing/2014/main" id="{125B5B54-D9FE-E945-A634-2CB6F308FAFB}"/>
              </a:ext>
            </a:extLst>
          </p:cNvPr>
          <p:cNvSpPr txBox="1"/>
          <p:nvPr/>
        </p:nvSpPr>
        <p:spPr>
          <a:xfrm>
            <a:off x="683568" y="398433"/>
            <a:ext cx="8590491" cy="369332"/>
          </a:xfrm>
          <a:prstGeom prst="rect">
            <a:avLst/>
          </a:prstGeom>
          <a:noFill/>
        </p:spPr>
        <p:txBody>
          <a:bodyPr wrap="square" rtlCol="0">
            <a:spAutoFit/>
          </a:bodyPr>
          <a:lstStyle/>
          <a:p>
            <a:r>
              <a:rPr lang="en-US" dirty="0">
                <a:solidFill>
                  <a:schemeClr val="bg1"/>
                </a:solidFill>
              </a:rPr>
              <a:t>Worshipping together;   sadness together;   joy of resurrection together</a:t>
            </a:r>
          </a:p>
        </p:txBody>
      </p:sp>
      <p:sp>
        <p:nvSpPr>
          <p:cNvPr id="12" name="TextBox 11">
            <a:extLst>
              <a:ext uri="{FF2B5EF4-FFF2-40B4-BE49-F238E27FC236}">
                <a16:creationId xmlns:a16="http://schemas.microsoft.com/office/drawing/2014/main" id="{3AFA65AE-CBDD-3A43-A406-2F12952A1145}"/>
              </a:ext>
            </a:extLst>
          </p:cNvPr>
          <p:cNvSpPr txBox="1"/>
          <p:nvPr/>
        </p:nvSpPr>
        <p:spPr>
          <a:xfrm>
            <a:off x="141234" y="686180"/>
            <a:ext cx="8935663" cy="369332"/>
          </a:xfrm>
          <a:prstGeom prst="rect">
            <a:avLst/>
          </a:prstGeom>
          <a:noFill/>
        </p:spPr>
        <p:txBody>
          <a:bodyPr wrap="square" rtlCol="0">
            <a:spAutoFit/>
          </a:bodyPr>
          <a:lstStyle/>
          <a:p>
            <a:r>
              <a:rPr lang="en-US" dirty="0">
                <a:solidFill>
                  <a:schemeClr val="bg1"/>
                </a:solidFill>
              </a:rPr>
              <a:t>Maybe in 2020, we connect with how Jesus felt alone / deserted in His time of need.</a:t>
            </a:r>
          </a:p>
        </p:txBody>
      </p:sp>
      <p:sp>
        <p:nvSpPr>
          <p:cNvPr id="7" name="TextBox 6">
            <a:extLst>
              <a:ext uri="{FF2B5EF4-FFF2-40B4-BE49-F238E27FC236}">
                <a16:creationId xmlns:a16="http://schemas.microsoft.com/office/drawing/2014/main" id="{F8AEF2C2-8106-8B40-AE9D-1504E1D6E61D}"/>
              </a:ext>
            </a:extLst>
          </p:cNvPr>
          <p:cNvSpPr txBox="1"/>
          <p:nvPr/>
        </p:nvSpPr>
        <p:spPr>
          <a:xfrm>
            <a:off x="1538159" y="2048784"/>
            <a:ext cx="6028741" cy="646331"/>
          </a:xfrm>
          <a:prstGeom prst="rect">
            <a:avLst/>
          </a:prstGeom>
          <a:noFill/>
          <a:ln w="15875">
            <a:solidFill>
              <a:srgbClr val="FFFF00"/>
            </a:solidFill>
          </a:ln>
        </p:spPr>
        <p:txBody>
          <a:bodyPr wrap="square" rtlCol="0">
            <a:spAutoFit/>
          </a:bodyPr>
          <a:lstStyle/>
          <a:p>
            <a:pPr algn="ctr"/>
            <a:r>
              <a:rPr lang="en-US" dirty="0">
                <a:solidFill>
                  <a:srgbClr val="FFFF00"/>
                </a:solidFill>
              </a:rPr>
              <a:t>It </a:t>
            </a:r>
            <a:r>
              <a:rPr lang="en-US" u="sng" dirty="0">
                <a:solidFill>
                  <a:srgbClr val="FFFF00"/>
                </a:solidFill>
              </a:rPr>
              <a:t>seemed</a:t>
            </a:r>
            <a:r>
              <a:rPr lang="en-US" dirty="0">
                <a:solidFill>
                  <a:srgbClr val="FFFF00"/>
                </a:solidFill>
              </a:rPr>
              <a:t> like Jesus was completely alone on the cross.</a:t>
            </a:r>
          </a:p>
          <a:p>
            <a:pPr algn="ctr"/>
            <a:r>
              <a:rPr lang="en-US" dirty="0">
                <a:solidFill>
                  <a:srgbClr val="FFFF00"/>
                </a:solidFill>
              </a:rPr>
              <a:t>But Not everything is as it seems.</a:t>
            </a:r>
          </a:p>
        </p:txBody>
      </p:sp>
      <p:sp>
        <p:nvSpPr>
          <p:cNvPr id="10" name="TextBox 9">
            <a:extLst>
              <a:ext uri="{FF2B5EF4-FFF2-40B4-BE49-F238E27FC236}">
                <a16:creationId xmlns:a16="http://schemas.microsoft.com/office/drawing/2014/main" id="{C49AB64A-69B4-4D46-A1B5-D71174B8F18D}"/>
              </a:ext>
            </a:extLst>
          </p:cNvPr>
          <p:cNvSpPr txBox="1"/>
          <p:nvPr/>
        </p:nvSpPr>
        <p:spPr>
          <a:xfrm>
            <a:off x="70447" y="2708807"/>
            <a:ext cx="9073553" cy="400110"/>
          </a:xfrm>
          <a:prstGeom prst="rect">
            <a:avLst/>
          </a:prstGeom>
          <a:noFill/>
        </p:spPr>
        <p:txBody>
          <a:bodyPr wrap="square" rtlCol="0">
            <a:spAutoFit/>
          </a:bodyPr>
          <a:lstStyle/>
          <a:p>
            <a:r>
              <a:rPr lang="en-US" sz="2000" dirty="0">
                <a:solidFill>
                  <a:schemeClr val="bg1"/>
                </a:solidFill>
                <a:latin typeface="Comic Sans MS" panose="030F0902030302020204" pitchFamily="66" charset="0"/>
              </a:rPr>
              <a:t>“My God, My God, Why have you forsaken me?”</a:t>
            </a:r>
            <a:r>
              <a:rPr lang="en-US" sz="2000" dirty="0">
                <a:solidFill>
                  <a:schemeClr val="bg1"/>
                </a:solidFill>
              </a:rPr>
              <a:t>   </a:t>
            </a:r>
            <a:r>
              <a:rPr lang="en-US" sz="2000" dirty="0">
                <a:solidFill>
                  <a:srgbClr val="FFFF00"/>
                </a:solidFill>
              </a:rPr>
              <a:t>–   Points us to Psalm 22</a:t>
            </a:r>
          </a:p>
        </p:txBody>
      </p:sp>
      <p:sp>
        <p:nvSpPr>
          <p:cNvPr id="13" name="TextBox 12">
            <a:extLst>
              <a:ext uri="{FF2B5EF4-FFF2-40B4-BE49-F238E27FC236}">
                <a16:creationId xmlns:a16="http://schemas.microsoft.com/office/drawing/2014/main" id="{E0D44F61-7E2E-6D49-9C0F-5AF0CC706D90}"/>
              </a:ext>
            </a:extLst>
          </p:cNvPr>
          <p:cNvSpPr txBox="1"/>
          <p:nvPr/>
        </p:nvSpPr>
        <p:spPr>
          <a:xfrm>
            <a:off x="209303" y="2996554"/>
            <a:ext cx="8323138" cy="1785104"/>
          </a:xfrm>
          <a:prstGeom prst="rect">
            <a:avLst/>
          </a:prstGeom>
          <a:noFill/>
        </p:spPr>
        <p:txBody>
          <a:bodyPr wrap="square" rtlCol="0">
            <a:spAutoFit/>
          </a:bodyPr>
          <a:lstStyle/>
          <a:p>
            <a:pPr marL="342900"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A Psalm that begins in despair, but ends in triumph</a:t>
            </a:r>
          </a:p>
          <a:p>
            <a:pPr marL="800100" lvl="1"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Begins with the way it appears – abandoned by God</a:t>
            </a:r>
          </a:p>
          <a:p>
            <a:pPr marL="800100" lvl="1"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But things are not as they appear</a:t>
            </a:r>
          </a:p>
          <a:p>
            <a:pPr marL="800100" lvl="1"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Continues to have faith in God</a:t>
            </a:r>
          </a:p>
          <a:p>
            <a:pPr marL="800100" lvl="1" indent="-342900">
              <a:spcAft>
                <a:spcPts val="300"/>
              </a:spcAft>
              <a:buFont typeface="Arial" panose="020B0604020202020204" pitchFamily="34" charset="0"/>
              <a:buChar char="•"/>
            </a:pPr>
            <a:r>
              <a:rPr lang="en-AU" sz="2000" dirty="0">
                <a:solidFill>
                  <a:srgbClr val="FFFF00"/>
                </a:solidFill>
                <a:latin typeface="Times New Roman" charset="0"/>
                <a:ea typeface="Times New Roman" charset="0"/>
                <a:cs typeface="Times New Roman" charset="0"/>
              </a:rPr>
              <a:t>Will be rescued from death (even if he dies first)</a:t>
            </a:r>
          </a:p>
        </p:txBody>
      </p:sp>
      <p:sp>
        <p:nvSpPr>
          <p:cNvPr id="14" name="Rectangle 13">
            <a:extLst>
              <a:ext uri="{FF2B5EF4-FFF2-40B4-BE49-F238E27FC236}">
                <a16:creationId xmlns:a16="http://schemas.microsoft.com/office/drawing/2014/main" id="{98747A3D-CD7A-5C4E-BAFD-AE2B36728FC9}"/>
              </a:ext>
            </a:extLst>
          </p:cNvPr>
          <p:cNvSpPr/>
          <p:nvPr/>
        </p:nvSpPr>
        <p:spPr>
          <a:xfrm>
            <a:off x="827584" y="4617181"/>
            <a:ext cx="7272808" cy="1092607"/>
          </a:xfrm>
          <a:prstGeom prst="rect">
            <a:avLst/>
          </a:prstGeom>
        </p:spPr>
        <p:txBody>
          <a:bodyPr wrap="square">
            <a:spAutoFit/>
          </a:bodyPr>
          <a:lstStyle/>
          <a:p>
            <a:pPr algn="ctr">
              <a:spcAft>
                <a:spcPts val="300"/>
              </a:spcAft>
            </a:pPr>
            <a:r>
              <a:rPr lang="en-AU" sz="2000" b="1" dirty="0">
                <a:solidFill>
                  <a:schemeClr val="bg1"/>
                </a:solidFill>
                <a:latin typeface="Times New Roman" charset="0"/>
                <a:ea typeface="Times New Roman" charset="0"/>
                <a:cs typeface="Times New Roman" charset="0"/>
              </a:rPr>
              <a:t>Things are not as they appear</a:t>
            </a:r>
          </a:p>
          <a:p>
            <a:pPr algn="ctr">
              <a:spcAft>
                <a:spcPts val="300"/>
              </a:spcAft>
            </a:pPr>
            <a:r>
              <a:rPr lang="en-AU" sz="2000" b="1" dirty="0">
                <a:solidFill>
                  <a:schemeClr val="bg1"/>
                </a:solidFill>
                <a:latin typeface="Times New Roman" charset="0"/>
                <a:ea typeface="Times New Roman" charset="0"/>
                <a:cs typeface="Times New Roman" charset="0"/>
              </a:rPr>
              <a:t>God hasn’t deserted Jesus.</a:t>
            </a:r>
          </a:p>
          <a:p>
            <a:pPr algn="ctr">
              <a:spcAft>
                <a:spcPts val="300"/>
              </a:spcAft>
            </a:pPr>
            <a:r>
              <a:rPr lang="en-AU" sz="2000" b="1" dirty="0">
                <a:solidFill>
                  <a:schemeClr val="bg1"/>
                </a:solidFill>
                <a:latin typeface="Times New Roman" charset="0"/>
                <a:ea typeface="Times New Roman" charset="0"/>
                <a:cs typeface="Times New Roman" charset="0"/>
              </a:rPr>
              <a:t>Posterity (future generations) shall serve Him</a:t>
            </a:r>
          </a:p>
        </p:txBody>
      </p:sp>
    </p:spTree>
    <p:extLst>
      <p:ext uri="{BB962C8B-B14F-4D97-AF65-F5344CB8AC3E}">
        <p14:creationId xmlns:p14="http://schemas.microsoft.com/office/powerpoint/2010/main" val="1066089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511637"/>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40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Then he returned to his disciples and found them sleeping. “Could you men not keep watch with me for one hour?” he asked Peter. </a:t>
            </a: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41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“Watch and pray so that you will not fall into temptation. The spirit is willing, but the body is weak.”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42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He went away a second time and prayed, “My Father, if it is not possible for this cup to be taken away unless I drink it, may your will be done.”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43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When he came back, he again found them sleeping, because their eyes were heavy. </a:t>
            </a: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44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So he left them and went away once more and prayed the third time, saying the same thing.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p:txBody>
      </p:sp>
    </p:spTree>
    <p:extLst>
      <p:ext uri="{BB962C8B-B14F-4D97-AF65-F5344CB8AC3E}">
        <p14:creationId xmlns:p14="http://schemas.microsoft.com/office/powerpoint/2010/main" val="1568640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386090"/>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45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Then he returned to the disciples and said to them, “Are you still sleeping and resting? Look, the hour is near, and the Son of Man is betrayed into the hands of sinners. </a:t>
            </a: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46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Rise, let us go! Here comes my betrayer!”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pPr>
              <a:lnSpc>
                <a:spcPct val="115000"/>
              </a:lnSpc>
              <a:spcBef>
                <a:spcPts val="1000"/>
              </a:spcBef>
              <a:spcAft>
                <a:spcPts val="750"/>
              </a:spcAft>
            </a:pP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r>
              <a:rPr lang="en-US" sz="2800" baseline="30000" dirty="0">
                <a:solidFill>
                  <a:schemeClr val="bg1"/>
                </a:solidFill>
                <a:latin typeface="Times New Roman" panose="02020603050405020304" pitchFamily="18" charset="0"/>
                <a:ea typeface="Times New Roman" panose="02020603050405020304" pitchFamily="18" charset="0"/>
              </a:rPr>
              <a:t>47 </a:t>
            </a:r>
            <a:r>
              <a:rPr lang="en-US" sz="2800" dirty="0">
                <a:solidFill>
                  <a:schemeClr val="bg1"/>
                </a:solidFill>
                <a:latin typeface="Times New Roman" panose="02020603050405020304" pitchFamily="18" charset="0"/>
                <a:ea typeface="Times New Roman" panose="02020603050405020304" pitchFamily="18" charset="0"/>
              </a:rPr>
              <a:t>While he was still speaking, Judas, one of the Twelve, arrived. With him was a large crowd armed with swords and clubs, sent from the chief priests and the elders of the people. </a:t>
            </a:r>
            <a:r>
              <a:rPr lang="en-US" sz="2800" baseline="30000" dirty="0">
                <a:solidFill>
                  <a:schemeClr val="bg1"/>
                </a:solidFill>
                <a:latin typeface="Times New Roman" panose="02020603050405020304" pitchFamily="18" charset="0"/>
                <a:ea typeface="Times New Roman" panose="02020603050405020304" pitchFamily="18" charset="0"/>
              </a:rPr>
              <a:t>48 </a:t>
            </a:r>
            <a:r>
              <a:rPr lang="en-US" sz="2800" dirty="0">
                <a:solidFill>
                  <a:schemeClr val="bg1"/>
                </a:solidFill>
                <a:latin typeface="Times New Roman" panose="02020603050405020304" pitchFamily="18" charset="0"/>
                <a:ea typeface="Times New Roman" panose="02020603050405020304" pitchFamily="18" charset="0"/>
              </a:rPr>
              <a:t>Now the betrayer had arranged a signal with them: “The one I kiss is the man; arrest him.” </a:t>
            </a:r>
            <a:r>
              <a:rPr lang="en-US" sz="2800" baseline="30000" dirty="0">
                <a:solidFill>
                  <a:schemeClr val="bg1"/>
                </a:solidFill>
                <a:latin typeface="Times New Roman" panose="02020603050405020304" pitchFamily="18" charset="0"/>
                <a:ea typeface="Times New Roman" panose="02020603050405020304" pitchFamily="18" charset="0"/>
              </a:rPr>
              <a:t>49 </a:t>
            </a:r>
            <a:r>
              <a:rPr lang="en-US" sz="2800" dirty="0">
                <a:solidFill>
                  <a:schemeClr val="bg1"/>
                </a:solidFill>
                <a:latin typeface="Times New Roman" panose="02020603050405020304" pitchFamily="18" charset="0"/>
                <a:ea typeface="Times New Roman" panose="02020603050405020304" pitchFamily="18" charset="0"/>
              </a:rPr>
              <a:t>Going at once to Jesus, Judas said, “Greetings, Rabbi!” and kissed him.</a:t>
            </a:r>
            <a:r>
              <a:rPr lang="en-AU"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33253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155257"/>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50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Jesus replied, “Friend, do what you came for.” </a:t>
            </a:r>
            <a:endParaRPr lang="en-AU" sz="28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pPr indent="228600">
              <a:lnSpc>
                <a:spcPct val="115000"/>
              </a:lnSpc>
              <a:spcAft>
                <a:spcPts val="0"/>
              </a:spcAft>
            </a:pP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Then the men stepped forward, seized Jesus and arrested him. </a:t>
            </a: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51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With that, one of Jesus’ companions reached for his sword, drew it out and struck the servant of the high priest, cutting off his ear. </a:t>
            </a:r>
            <a:endParaRPr lang="en-AU" sz="28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r>
              <a:rPr lang="en-US" sz="2800" baseline="30000" dirty="0">
                <a:solidFill>
                  <a:schemeClr val="bg1"/>
                </a:solidFill>
                <a:latin typeface="Times New Roman" panose="02020603050405020304" pitchFamily="18" charset="0"/>
                <a:ea typeface="Times New Roman" panose="02020603050405020304" pitchFamily="18" charset="0"/>
              </a:rPr>
              <a:t>52 </a:t>
            </a:r>
            <a:r>
              <a:rPr lang="en-US" sz="2800" dirty="0">
                <a:solidFill>
                  <a:schemeClr val="bg1"/>
                </a:solidFill>
                <a:latin typeface="Times New Roman" panose="02020603050405020304" pitchFamily="18" charset="0"/>
                <a:ea typeface="Times New Roman" panose="02020603050405020304" pitchFamily="18" charset="0"/>
              </a:rPr>
              <a:t>“Put your sword back in its place,” Jesus said to him, “for all who draw the sword will die by the sword. </a:t>
            </a:r>
            <a:r>
              <a:rPr lang="en-US" sz="2800" baseline="30000" dirty="0">
                <a:solidFill>
                  <a:schemeClr val="bg1"/>
                </a:solidFill>
                <a:latin typeface="Times New Roman" panose="02020603050405020304" pitchFamily="18" charset="0"/>
                <a:ea typeface="Times New Roman" panose="02020603050405020304" pitchFamily="18" charset="0"/>
              </a:rPr>
              <a:t>53 </a:t>
            </a:r>
            <a:r>
              <a:rPr lang="en-US" sz="2800" dirty="0">
                <a:solidFill>
                  <a:schemeClr val="bg1"/>
                </a:solidFill>
                <a:latin typeface="Times New Roman" panose="02020603050405020304" pitchFamily="18" charset="0"/>
                <a:ea typeface="Times New Roman" panose="02020603050405020304" pitchFamily="18" charset="0"/>
              </a:rPr>
              <a:t>Do you think I cannot call on my Father, and he will at once put at my disposal more than twelve legions of angels? </a:t>
            </a:r>
            <a:r>
              <a:rPr lang="en-US" sz="2800" baseline="30000" dirty="0">
                <a:solidFill>
                  <a:schemeClr val="bg1"/>
                </a:solidFill>
                <a:latin typeface="Times New Roman" panose="02020603050405020304" pitchFamily="18" charset="0"/>
                <a:ea typeface="Times New Roman" panose="02020603050405020304" pitchFamily="18" charset="0"/>
              </a:rPr>
              <a:t>54 </a:t>
            </a:r>
            <a:r>
              <a:rPr lang="en-US" sz="2800" dirty="0">
                <a:solidFill>
                  <a:schemeClr val="bg1"/>
                </a:solidFill>
                <a:latin typeface="Times New Roman" panose="02020603050405020304" pitchFamily="18" charset="0"/>
                <a:ea typeface="Times New Roman" panose="02020603050405020304" pitchFamily="18" charset="0"/>
              </a:rPr>
              <a:t>But how then would the Scriptures be fulfilled that say it must happen in this way?”</a:t>
            </a:r>
            <a:r>
              <a:rPr lang="en-AU"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1212808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2677656"/>
          </a:xfrm>
          <a:prstGeom prst="rect">
            <a:avLst/>
          </a:prstGeom>
          <a:noFill/>
          <a:ln w="9525">
            <a:noFill/>
            <a:miter lim="800000"/>
            <a:headEnd/>
            <a:tailEnd/>
          </a:ln>
        </p:spPr>
        <p:txBody>
          <a:bodyPr wrap="square">
            <a:prstTxWarp prst="textNoShape">
              <a:avLst/>
            </a:prstTxWarp>
            <a:spAutoFit/>
          </a:bodyPr>
          <a:lstStyle/>
          <a:p>
            <a:pPr>
              <a:spcBef>
                <a:spcPts val="1200"/>
              </a:spcBef>
              <a:spcAft>
                <a:spcPts val="1000"/>
              </a:spcAft>
            </a:pPr>
            <a:r>
              <a:rPr lang="en-US" sz="2800" baseline="30000" dirty="0">
                <a:solidFill>
                  <a:schemeClr val="bg1"/>
                </a:solidFill>
                <a:latin typeface="Times New Roman" panose="02020603050405020304" pitchFamily="18" charset="0"/>
                <a:ea typeface="Times New Roman" panose="02020603050405020304" pitchFamily="18" charset="0"/>
              </a:rPr>
              <a:t>55 </a:t>
            </a:r>
            <a:r>
              <a:rPr lang="en-US" sz="2800" dirty="0">
                <a:solidFill>
                  <a:schemeClr val="bg1"/>
                </a:solidFill>
                <a:latin typeface="Times New Roman" panose="02020603050405020304" pitchFamily="18" charset="0"/>
                <a:ea typeface="Times New Roman" panose="02020603050405020304" pitchFamily="18" charset="0"/>
              </a:rPr>
              <a:t>At that time Jesus said to the crowd, “Am I leading a rebellion, that you have come out with swords and clubs to capture me? Every day I sat in the temple courts teaching, and you did not arrest me. </a:t>
            </a:r>
            <a:r>
              <a:rPr lang="en-US" sz="2800" baseline="30000" dirty="0">
                <a:solidFill>
                  <a:schemeClr val="bg1"/>
                </a:solidFill>
                <a:latin typeface="Times New Roman" panose="02020603050405020304" pitchFamily="18" charset="0"/>
                <a:ea typeface="Times New Roman" panose="02020603050405020304" pitchFamily="18" charset="0"/>
              </a:rPr>
              <a:t>56 </a:t>
            </a:r>
            <a:r>
              <a:rPr lang="en-US" sz="2800" dirty="0">
                <a:solidFill>
                  <a:schemeClr val="bg1"/>
                </a:solidFill>
                <a:latin typeface="Times New Roman" panose="02020603050405020304" pitchFamily="18" charset="0"/>
                <a:ea typeface="Times New Roman" panose="02020603050405020304" pitchFamily="18" charset="0"/>
              </a:rPr>
              <a:t>But this has all taken place that the writings of the prophets might be fulfilled.” Then all the disciples deserted him and fled.</a:t>
            </a:r>
            <a:r>
              <a:rPr lang="en-AU" sz="2800" dirty="0">
                <a:solidFill>
                  <a:schemeClr val="bg1"/>
                </a:solidFill>
              </a:rPr>
              <a:t> </a:t>
            </a:r>
            <a:endParaRPr lang="en-GB" sz="25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533130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18694" y="24036"/>
            <a:ext cx="3131840" cy="7200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20000"/>
              </a:spcBef>
              <a:spcAft>
                <a:spcPct val="0"/>
              </a:spcAft>
              <a:buClrTx/>
              <a:buSzTx/>
              <a:buFontTx/>
              <a:buNone/>
              <a:tabLst/>
              <a:defRPr/>
            </a:pPr>
            <a:r>
              <a:rPr lang="en-US" sz="2500" kern="0" dirty="0">
                <a:solidFill>
                  <a:srgbClr val="FFFF00"/>
                </a:solidFill>
                <a:latin typeface="+mn-lt"/>
                <a:ea typeface="+mn-ea"/>
                <a:cs typeface="+mn-cs"/>
              </a:rPr>
              <a:t>Matthew 26:69-75</a:t>
            </a:r>
            <a:endParaRPr lang="en-AU" sz="2500" kern="0" dirty="0">
              <a:solidFill>
                <a:srgbClr val="FFFF00"/>
              </a:solidFill>
              <a:latin typeface="+mn-lt"/>
              <a:ea typeface="+mn-ea"/>
              <a:cs typeface="+mn-cs"/>
            </a:endParaRPr>
          </a:p>
        </p:txBody>
      </p:sp>
      <p:sp>
        <p:nvSpPr>
          <p:cNvPr id="4" name="Text Box 4">
            <a:extLst>
              <a:ext uri="{FF2B5EF4-FFF2-40B4-BE49-F238E27FC236}">
                <a16:creationId xmlns:a16="http://schemas.microsoft.com/office/drawing/2014/main" id="{A8BCFF5E-F031-9C4F-B5AB-A9CD583EA458}"/>
              </a:ext>
            </a:extLst>
          </p:cNvPr>
          <p:cNvSpPr txBox="1">
            <a:spLocks noChangeArrowheads="1"/>
          </p:cNvSpPr>
          <p:nvPr/>
        </p:nvSpPr>
        <p:spPr bwMode="auto">
          <a:xfrm>
            <a:off x="0" y="384076"/>
            <a:ext cx="9125744" cy="4487382"/>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69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Now Peter was sitting out in the courtyard, and a servant girl came to him. “You also were with Jesus of Galilee,” she said.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70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But he denied it before them all. “I don’t know what you’re talking about,” he said.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71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Then he went out to the gateway, where another girl saw him and said to the people there, “This fellow was with Jesus of Nazareth.”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r>
              <a:rPr lang="en-US" sz="2800" baseline="30000" dirty="0">
                <a:solidFill>
                  <a:schemeClr val="bg1"/>
                </a:solidFill>
                <a:latin typeface="Times New Roman" panose="02020603050405020304" pitchFamily="18" charset="0"/>
                <a:ea typeface="Times New Roman" panose="02020603050405020304" pitchFamily="18" charset="0"/>
              </a:rPr>
              <a:t>72 </a:t>
            </a:r>
            <a:r>
              <a:rPr lang="en-US" sz="2800" dirty="0">
                <a:solidFill>
                  <a:schemeClr val="bg1"/>
                </a:solidFill>
                <a:latin typeface="Times New Roman" panose="02020603050405020304" pitchFamily="18" charset="0"/>
                <a:ea typeface="Times New Roman" panose="02020603050405020304" pitchFamily="18" charset="0"/>
              </a:rPr>
              <a:t>He denied it again, with an oath: “I don’t know the man!”</a:t>
            </a:r>
            <a:r>
              <a:rPr lang="en-AU" sz="2800" dirty="0">
                <a:solidFill>
                  <a:schemeClr val="bg1"/>
                </a:solidFill>
              </a:rPr>
              <a:t> </a:t>
            </a:r>
            <a:endParaRPr lang="en-GB" sz="26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4312063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4293483"/>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73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After a little while, those standing there went up to Peter and said, “Surely you are one of them, for your accent gives you away.”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74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Then he began to call down curses on himself and he swore to them, “I don’t know the man!”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r>
              <a:rPr lang="en-US" sz="2800" dirty="0">
                <a:solidFill>
                  <a:schemeClr val="bg1"/>
                </a:solidFill>
                <a:latin typeface="Times New Roman" panose="02020603050405020304" pitchFamily="18" charset="0"/>
                <a:ea typeface="Times New Roman" panose="02020603050405020304" pitchFamily="18" charset="0"/>
              </a:rPr>
              <a:t>Immediately a rooster crowed. </a:t>
            </a:r>
            <a:r>
              <a:rPr lang="en-US" sz="2800" baseline="30000" dirty="0">
                <a:solidFill>
                  <a:schemeClr val="bg1"/>
                </a:solidFill>
                <a:latin typeface="Times New Roman" panose="02020603050405020304" pitchFamily="18" charset="0"/>
                <a:ea typeface="Times New Roman" panose="02020603050405020304" pitchFamily="18" charset="0"/>
              </a:rPr>
              <a:t>75 </a:t>
            </a:r>
            <a:r>
              <a:rPr lang="en-US" sz="2800" dirty="0">
                <a:solidFill>
                  <a:schemeClr val="bg1"/>
                </a:solidFill>
                <a:latin typeface="Times New Roman" panose="02020603050405020304" pitchFamily="18" charset="0"/>
                <a:ea typeface="Times New Roman" panose="02020603050405020304" pitchFamily="18" charset="0"/>
              </a:rPr>
              <a:t>Then Peter remembered the word Jesus had spoken: “Before the rooster crows, you will disown me three times.” And he went outside and wept bitterly.</a:t>
            </a:r>
            <a:r>
              <a:rPr lang="en-AU" sz="2800" dirty="0">
                <a:solidFill>
                  <a:schemeClr val="bg1"/>
                </a:solidFill>
              </a:rPr>
              <a:t> </a:t>
            </a:r>
            <a:endParaRPr lang="en-GB" sz="28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41398212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txBox="1">
            <a:spLocks noChangeArrowheads="1"/>
          </p:cNvSpPr>
          <p:nvPr/>
        </p:nvSpPr>
        <p:spPr bwMode="auto">
          <a:xfrm>
            <a:off x="-18694" y="24036"/>
            <a:ext cx="3131840" cy="7200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0" marR="0" lvl="0" indent="0" defTabSz="914400" rtl="0" eaLnBrk="1" fontAlgn="base" latinLnBrk="0" hangingPunct="1">
              <a:lnSpc>
                <a:spcPct val="100000"/>
              </a:lnSpc>
              <a:spcBef>
                <a:spcPct val="20000"/>
              </a:spcBef>
              <a:spcAft>
                <a:spcPct val="0"/>
              </a:spcAft>
              <a:buClrTx/>
              <a:buSzTx/>
              <a:buFontTx/>
              <a:buNone/>
              <a:tabLst/>
              <a:defRPr/>
            </a:pPr>
            <a:r>
              <a:rPr lang="en-US" sz="2500" kern="0" dirty="0">
                <a:solidFill>
                  <a:srgbClr val="FFFF00"/>
                </a:solidFill>
                <a:latin typeface="+mn-lt"/>
                <a:ea typeface="+mn-ea"/>
                <a:cs typeface="+mn-cs"/>
              </a:rPr>
              <a:t>Matthew 27:15-22</a:t>
            </a:r>
            <a:endParaRPr lang="en-AU" sz="2500" kern="0" dirty="0">
              <a:solidFill>
                <a:srgbClr val="FFFF00"/>
              </a:solidFill>
              <a:latin typeface="+mn-lt"/>
              <a:ea typeface="+mn-ea"/>
              <a:cs typeface="+mn-cs"/>
            </a:endParaRPr>
          </a:p>
        </p:txBody>
      </p:sp>
      <p:sp>
        <p:nvSpPr>
          <p:cNvPr id="4" name="Text Box 4">
            <a:extLst>
              <a:ext uri="{FF2B5EF4-FFF2-40B4-BE49-F238E27FC236}">
                <a16:creationId xmlns:a16="http://schemas.microsoft.com/office/drawing/2014/main" id="{A8BCFF5E-F031-9C4F-B5AB-A9CD583EA458}"/>
              </a:ext>
            </a:extLst>
          </p:cNvPr>
          <p:cNvSpPr txBox="1">
            <a:spLocks noChangeArrowheads="1"/>
          </p:cNvSpPr>
          <p:nvPr/>
        </p:nvSpPr>
        <p:spPr bwMode="auto">
          <a:xfrm>
            <a:off x="0" y="384076"/>
            <a:ext cx="9125744" cy="5284524"/>
          </a:xfrm>
          <a:prstGeom prst="rect">
            <a:avLst/>
          </a:prstGeom>
          <a:noFill/>
          <a:ln w="9525">
            <a:noFill/>
            <a:miter lim="800000"/>
            <a:headEnd/>
            <a:tailEnd/>
          </a:ln>
        </p:spPr>
        <p:txBody>
          <a:bodyPr wrap="square">
            <a:prstTxWarp prst="textNoShape">
              <a:avLst/>
            </a:prstTxWarp>
            <a:spAutoFit/>
          </a:bodyPr>
          <a:lstStyle/>
          <a:p>
            <a:pPr indent="228600">
              <a:lnSpc>
                <a:spcPct val="115000"/>
              </a:lnSpc>
              <a:spcAft>
                <a:spcPts val="0"/>
              </a:spcAft>
            </a:pP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15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Now it was the governor’s custom at the Feast to release a prisoner chosen by the crowd. </a:t>
            </a: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16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At that time they had a notorious prisoner, called Barabbas. </a:t>
            </a: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17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So when the crowd had gathered, Pilate asked them, “Which one do you want me to release to you: Barabbas, or Jesus who is called Christ?” </a:t>
            </a:r>
            <a:r>
              <a:rPr lang="en-US" sz="2800" baseline="300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18 </a:t>
            </a:r>
            <a:r>
              <a:rPr lang="en-US" sz="2800" dirty="0">
                <a:solidFill>
                  <a:schemeClr val="bg1"/>
                </a:solidFill>
                <a:latin typeface="Times New Roman" panose="02020603050405020304" pitchFamily="18" charset="0"/>
                <a:ea typeface="Times New Roman" panose="02020603050405020304" pitchFamily="18" charset="0"/>
                <a:cs typeface="Times New Roman" panose="02020603050405020304" pitchFamily="18" charset="0"/>
              </a:rPr>
              <a:t>For he knew it was out of envy that they had handed Jesus over to him. </a:t>
            </a:r>
            <a:endParaRPr lang="en-AU" sz="1600" dirty="0">
              <a:solidFill>
                <a:schemeClr val="bg1"/>
              </a:solidFill>
              <a:latin typeface="Calibri" panose="020F0502020204030204" pitchFamily="34" charset="0"/>
              <a:ea typeface="Cambria" panose="02040503050406030204" pitchFamily="18" charset="0"/>
              <a:cs typeface="Times New Roman" panose="02020603050405020304" pitchFamily="18" charset="0"/>
            </a:endParaRPr>
          </a:p>
          <a:p>
            <a:r>
              <a:rPr lang="en-US" sz="2800" baseline="30000" dirty="0">
                <a:solidFill>
                  <a:schemeClr val="bg1"/>
                </a:solidFill>
                <a:latin typeface="Times New Roman" panose="02020603050405020304" pitchFamily="18" charset="0"/>
                <a:ea typeface="Times New Roman" panose="02020603050405020304" pitchFamily="18" charset="0"/>
              </a:rPr>
              <a:t>19 </a:t>
            </a:r>
            <a:r>
              <a:rPr lang="en-US" sz="2800" dirty="0">
                <a:solidFill>
                  <a:schemeClr val="bg1"/>
                </a:solidFill>
                <a:latin typeface="Times New Roman" panose="02020603050405020304" pitchFamily="18" charset="0"/>
                <a:ea typeface="Times New Roman" panose="02020603050405020304" pitchFamily="18" charset="0"/>
              </a:rPr>
              <a:t>While Pilate was sitting on the judge’s seat, his wife sent him this message: “Don’t have anything to do with that innocent man, for I have suffered a great deal today in a dream because of him.”</a:t>
            </a:r>
            <a:r>
              <a:rPr lang="en-AU" sz="2800" dirty="0">
                <a:solidFill>
                  <a:schemeClr val="bg1"/>
                </a:solidFill>
              </a:rPr>
              <a:t> </a:t>
            </a:r>
            <a:endParaRPr lang="en-GB" sz="2600" dirty="0">
              <a:solidFill>
                <a:schemeClr val="bg1"/>
              </a:solidFill>
              <a:effectLst/>
              <a:latin typeface="Times New Roman" panose="02020603050405020304" pitchFamily="18" charset="0"/>
              <a:ea typeface="Times New Roman" charset="0"/>
              <a:cs typeface="Times New Roman" panose="02020603050405020304" pitchFamily="18" charset="0"/>
            </a:endParaRPr>
          </a:p>
        </p:txBody>
      </p:sp>
    </p:spTree>
    <p:extLst>
      <p:ext uri="{BB962C8B-B14F-4D97-AF65-F5344CB8AC3E}">
        <p14:creationId xmlns:p14="http://schemas.microsoft.com/office/powerpoint/2010/main" val="419894406"/>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71093</TotalTime>
  <Words>2861</Words>
  <Application>Microsoft Macintosh PowerPoint</Application>
  <PresentationFormat>On-screen Show (16:10)</PresentationFormat>
  <Paragraphs>174</Paragraphs>
  <Slides>28</Slides>
  <Notes>10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28</vt:i4>
      </vt:variant>
    </vt:vector>
  </HeadingPairs>
  <TitlesOfParts>
    <vt:vector size="33" baseType="lpstr">
      <vt:lpstr>Arial</vt:lpstr>
      <vt:lpstr>Calibri</vt:lpstr>
      <vt:lpstr>Comic Sans MS</vt:lpstr>
      <vt:lpstr>Times New Roman</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1389</cp:revision>
  <cp:lastPrinted>2019-04-18T06:04:46Z</cp:lastPrinted>
  <dcterms:created xsi:type="dcterms:W3CDTF">2016-11-04T06:28:01Z</dcterms:created>
  <dcterms:modified xsi:type="dcterms:W3CDTF">2020-04-07T01:21:10Z</dcterms:modified>
</cp:coreProperties>
</file>